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64" r:id="rId4"/>
    <p:sldId id="258" r:id="rId5"/>
    <p:sldId id="262" r:id="rId6"/>
    <p:sldId id="260" r:id="rId7"/>
    <p:sldId id="259" r:id="rId8"/>
    <p:sldId id="541" r:id="rId9"/>
    <p:sldId id="542" r:id="rId10"/>
    <p:sldId id="570" r:id="rId11"/>
    <p:sldId id="556" r:id="rId12"/>
    <p:sldId id="444" r:id="rId13"/>
    <p:sldId id="488" r:id="rId14"/>
    <p:sldId id="491" r:id="rId15"/>
    <p:sldId id="549" r:id="rId16"/>
    <p:sldId id="546" r:id="rId17"/>
    <p:sldId id="545" r:id="rId18"/>
    <p:sldId id="502" r:id="rId19"/>
    <p:sldId id="498" r:id="rId20"/>
    <p:sldId id="501" r:id="rId21"/>
    <p:sldId id="557" r:id="rId22"/>
    <p:sldId id="459" r:id="rId23"/>
    <p:sldId id="503" r:id="rId24"/>
    <p:sldId id="553" r:id="rId25"/>
    <p:sldId id="552" r:id="rId26"/>
    <p:sldId id="577" r:id="rId27"/>
    <p:sldId id="574" r:id="rId28"/>
    <p:sldId id="575" r:id="rId29"/>
    <p:sldId id="4187" r:id="rId30"/>
    <p:sldId id="576" r:id="rId31"/>
    <p:sldId id="482" r:id="rId32"/>
    <p:sldId id="573" r:id="rId33"/>
    <p:sldId id="504" r:id="rId34"/>
    <p:sldId id="514" r:id="rId35"/>
    <p:sldId id="510" r:id="rId36"/>
    <p:sldId id="4188" r:id="rId37"/>
    <p:sldId id="582" r:id="rId38"/>
    <p:sldId id="583" r:id="rId39"/>
    <p:sldId id="584" r:id="rId40"/>
    <p:sldId id="4185" r:id="rId41"/>
    <p:sldId id="4186" r:id="rId42"/>
    <p:sldId id="526" r:id="rId43"/>
    <p:sldId id="528" r:id="rId44"/>
    <p:sldId id="4194" r:id="rId45"/>
    <p:sldId id="4189" r:id="rId46"/>
    <p:sldId id="4190" r:id="rId47"/>
    <p:sldId id="4191" r:id="rId48"/>
    <p:sldId id="4192" r:id="rId49"/>
    <p:sldId id="4193" r:id="rId50"/>
    <p:sldId id="4184" r:id="rId5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063" autoAdjust="0"/>
    <p:restoredTop sz="93404" autoAdjust="0"/>
  </p:normalViewPr>
  <p:slideViewPr>
    <p:cSldViewPr snapToGrid="0">
      <p:cViewPr varScale="1">
        <p:scale>
          <a:sx n="50" d="100"/>
          <a:sy n="50" d="100"/>
        </p:scale>
        <p:origin x="28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e.viaggi\Desktop\ARCHIVI\A_2022\PR\AISSA\AISSA%20evento%20vqr%20autunno%202022\presentazione\VQR-2015-19_Rapporto_Area_GEV07_tabelle_EC_21luglio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e.viaggi\Desktop\ARCHIVI\A_2022\PR\AISSA\AISSA%20evento%20vqr%20autunno%202022\presentazione\VQR-2015-19_Rapporto_Area_GEV07_tabelle_EC_21luglio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e.viaggi\Desktop\ARCHIVI\A_2022\PR\AISSA\AISSA%20evento%20vqr%20autunno%202022\presentazione\VQR-2015-19_Rapporto_Area_GEV07_tabelle_EC_21luglio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davide.viaggi\Desktop\ARCHIVI\A_2022\PR\AISSA\AISSA%20evento%20vqr%20autunno%202022\presentazione\VQR-2015-19_Rapporto_Area_GEV07_tabelle_EC_21luglio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Percentuale di prodotti per settore e classe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3436808312479149E-2"/>
          <c:y val="9.4348572743524442E-2"/>
          <c:w val="0.93876158162042356"/>
          <c:h val="0.75548935003817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'Tabella 2.7'!$E$9</c:f>
              <c:strCache>
                <c:ptCount val="1"/>
                <c:pt idx="0">
                  <c:v>% Prodotti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'Tabella 2.7'!$A$10:$A$29</c:f>
              <c:strCache>
                <c:ptCount val="20"/>
                <c:pt idx="0">
                  <c:v>AGR/01</c:v>
                </c:pt>
                <c:pt idx="1">
                  <c:v>AGR/02</c:v>
                </c:pt>
                <c:pt idx="2">
                  <c:v>AGR/03</c:v>
                </c:pt>
                <c:pt idx="3">
                  <c:v>AGR/04</c:v>
                </c:pt>
                <c:pt idx="4">
                  <c:v>AGR/05</c:v>
                </c:pt>
                <c:pt idx="5">
                  <c:v>AGR/06</c:v>
                </c:pt>
                <c:pt idx="6">
                  <c:v>AGR/07</c:v>
                </c:pt>
                <c:pt idx="7">
                  <c:v>AGR/08</c:v>
                </c:pt>
                <c:pt idx="8">
                  <c:v>AGR/09</c:v>
                </c:pt>
                <c:pt idx="9">
                  <c:v>AGR/10</c:v>
                </c:pt>
                <c:pt idx="10">
                  <c:v>AGR/11</c:v>
                </c:pt>
                <c:pt idx="11">
                  <c:v>AGR/12</c:v>
                </c:pt>
                <c:pt idx="12">
                  <c:v>AGR/13</c:v>
                </c:pt>
                <c:pt idx="13">
                  <c:v>AGR/14</c:v>
                </c:pt>
                <c:pt idx="14">
                  <c:v>AGR/15</c:v>
                </c:pt>
                <c:pt idx="15">
                  <c:v>AGR/16</c:v>
                </c:pt>
                <c:pt idx="16">
                  <c:v>AGR/17</c:v>
                </c:pt>
                <c:pt idx="17">
                  <c:v>AGR/18</c:v>
                </c:pt>
                <c:pt idx="18">
                  <c:v>AGR/19</c:v>
                </c:pt>
                <c:pt idx="19">
                  <c:v>AGR/20</c:v>
                </c:pt>
              </c:strCache>
            </c:strRef>
          </c:cat>
          <c:val>
            <c:numRef>
              <c:f>'Tabella 2.7'!$E$10:$E$29</c:f>
              <c:numCache>
                <c:formatCode>General</c:formatCode>
                <c:ptCount val="20"/>
                <c:pt idx="0">
                  <c:v>33.729999999999997</c:v>
                </c:pt>
                <c:pt idx="1">
                  <c:v>34.06</c:v>
                </c:pt>
                <c:pt idx="2">
                  <c:v>32.25</c:v>
                </c:pt>
                <c:pt idx="3">
                  <c:v>39.71</c:v>
                </c:pt>
                <c:pt idx="4">
                  <c:v>34.72</c:v>
                </c:pt>
                <c:pt idx="5">
                  <c:v>14.49</c:v>
                </c:pt>
                <c:pt idx="6">
                  <c:v>30.78</c:v>
                </c:pt>
                <c:pt idx="7">
                  <c:v>46.12</c:v>
                </c:pt>
                <c:pt idx="8">
                  <c:v>13.26</c:v>
                </c:pt>
                <c:pt idx="9">
                  <c:v>34.92</c:v>
                </c:pt>
                <c:pt idx="10">
                  <c:v>36.630000000000003</c:v>
                </c:pt>
                <c:pt idx="11">
                  <c:v>34.020000000000003</c:v>
                </c:pt>
                <c:pt idx="12">
                  <c:v>17.52</c:v>
                </c:pt>
                <c:pt idx="13">
                  <c:v>17.95</c:v>
                </c:pt>
                <c:pt idx="14">
                  <c:v>41.25</c:v>
                </c:pt>
                <c:pt idx="15">
                  <c:v>57.48</c:v>
                </c:pt>
                <c:pt idx="16">
                  <c:v>34.869999999999997</c:v>
                </c:pt>
                <c:pt idx="17">
                  <c:v>23.57</c:v>
                </c:pt>
                <c:pt idx="18">
                  <c:v>32.659999999999997</c:v>
                </c:pt>
                <c:pt idx="19">
                  <c:v>47.14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1-46E9-B760-3F90B11859BF}"/>
            </c:ext>
          </c:extLst>
        </c:ser>
        <c:ser>
          <c:idx val="1"/>
          <c:order val="1"/>
          <c:tx>
            <c:strRef>
              <c:f>'Tabella 2.7'!$F$9</c:f>
              <c:strCache>
                <c:ptCount val="1"/>
                <c:pt idx="0">
                  <c:v>% Prodotti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'Tabella 2.7'!$A$10:$A$29</c:f>
              <c:strCache>
                <c:ptCount val="20"/>
                <c:pt idx="0">
                  <c:v>AGR/01</c:v>
                </c:pt>
                <c:pt idx="1">
                  <c:v>AGR/02</c:v>
                </c:pt>
                <c:pt idx="2">
                  <c:v>AGR/03</c:v>
                </c:pt>
                <c:pt idx="3">
                  <c:v>AGR/04</c:v>
                </c:pt>
                <c:pt idx="4">
                  <c:v>AGR/05</c:v>
                </c:pt>
                <c:pt idx="5">
                  <c:v>AGR/06</c:v>
                </c:pt>
                <c:pt idx="6">
                  <c:v>AGR/07</c:v>
                </c:pt>
                <c:pt idx="7">
                  <c:v>AGR/08</c:v>
                </c:pt>
                <c:pt idx="8">
                  <c:v>AGR/09</c:v>
                </c:pt>
                <c:pt idx="9">
                  <c:v>AGR/10</c:v>
                </c:pt>
                <c:pt idx="10">
                  <c:v>AGR/11</c:v>
                </c:pt>
                <c:pt idx="11">
                  <c:v>AGR/12</c:v>
                </c:pt>
                <c:pt idx="12">
                  <c:v>AGR/13</c:v>
                </c:pt>
                <c:pt idx="13">
                  <c:v>AGR/14</c:v>
                </c:pt>
                <c:pt idx="14">
                  <c:v>AGR/15</c:v>
                </c:pt>
                <c:pt idx="15">
                  <c:v>AGR/16</c:v>
                </c:pt>
                <c:pt idx="16">
                  <c:v>AGR/17</c:v>
                </c:pt>
                <c:pt idx="17">
                  <c:v>AGR/18</c:v>
                </c:pt>
                <c:pt idx="18">
                  <c:v>AGR/19</c:v>
                </c:pt>
                <c:pt idx="19">
                  <c:v>AGR/20</c:v>
                </c:pt>
              </c:strCache>
            </c:strRef>
          </c:cat>
          <c:val>
            <c:numRef>
              <c:f>'Tabella 2.7'!$F$10:$F$29</c:f>
              <c:numCache>
                <c:formatCode>General</c:formatCode>
                <c:ptCount val="20"/>
                <c:pt idx="0">
                  <c:v>46.88</c:v>
                </c:pt>
                <c:pt idx="1">
                  <c:v>46.35</c:v>
                </c:pt>
                <c:pt idx="2">
                  <c:v>45.23</c:v>
                </c:pt>
                <c:pt idx="3">
                  <c:v>52.94</c:v>
                </c:pt>
                <c:pt idx="4">
                  <c:v>39.58</c:v>
                </c:pt>
                <c:pt idx="5">
                  <c:v>53.62</c:v>
                </c:pt>
                <c:pt idx="6">
                  <c:v>43.37</c:v>
                </c:pt>
                <c:pt idx="7">
                  <c:v>42.24</c:v>
                </c:pt>
                <c:pt idx="8">
                  <c:v>57.2</c:v>
                </c:pt>
                <c:pt idx="9">
                  <c:v>47.62</c:v>
                </c:pt>
                <c:pt idx="10">
                  <c:v>48.26</c:v>
                </c:pt>
                <c:pt idx="11">
                  <c:v>55.33</c:v>
                </c:pt>
                <c:pt idx="12">
                  <c:v>69.83</c:v>
                </c:pt>
                <c:pt idx="13">
                  <c:v>64.099999999999994</c:v>
                </c:pt>
                <c:pt idx="14">
                  <c:v>47.05</c:v>
                </c:pt>
                <c:pt idx="15">
                  <c:v>36.729999999999997</c:v>
                </c:pt>
                <c:pt idx="16">
                  <c:v>40.61</c:v>
                </c:pt>
                <c:pt idx="17">
                  <c:v>47.91</c:v>
                </c:pt>
                <c:pt idx="18">
                  <c:v>48.86</c:v>
                </c:pt>
                <c:pt idx="19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A1-46E9-B760-3F90B11859BF}"/>
            </c:ext>
          </c:extLst>
        </c:ser>
        <c:ser>
          <c:idx val="2"/>
          <c:order val="2"/>
          <c:tx>
            <c:strRef>
              <c:f>'Tabella 2.7'!$G$9</c:f>
              <c:strCache>
                <c:ptCount val="1"/>
                <c:pt idx="0">
                  <c:v>% Prodotti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'Tabella 2.7'!$A$10:$A$29</c:f>
              <c:strCache>
                <c:ptCount val="20"/>
                <c:pt idx="0">
                  <c:v>AGR/01</c:v>
                </c:pt>
                <c:pt idx="1">
                  <c:v>AGR/02</c:v>
                </c:pt>
                <c:pt idx="2">
                  <c:v>AGR/03</c:v>
                </c:pt>
                <c:pt idx="3">
                  <c:v>AGR/04</c:v>
                </c:pt>
                <c:pt idx="4">
                  <c:v>AGR/05</c:v>
                </c:pt>
                <c:pt idx="5">
                  <c:v>AGR/06</c:v>
                </c:pt>
                <c:pt idx="6">
                  <c:v>AGR/07</c:v>
                </c:pt>
                <c:pt idx="7">
                  <c:v>AGR/08</c:v>
                </c:pt>
                <c:pt idx="8">
                  <c:v>AGR/09</c:v>
                </c:pt>
                <c:pt idx="9">
                  <c:v>AGR/10</c:v>
                </c:pt>
                <c:pt idx="10">
                  <c:v>AGR/11</c:v>
                </c:pt>
                <c:pt idx="11">
                  <c:v>AGR/12</c:v>
                </c:pt>
                <c:pt idx="12">
                  <c:v>AGR/13</c:v>
                </c:pt>
                <c:pt idx="13">
                  <c:v>AGR/14</c:v>
                </c:pt>
                <c:pt idx="14">
                  <c:v>AGR/15</c:v>
                </c:pt>
                <c:pt idx="15">
                  <c:v>AGR/16</c:v>
                </c:pt>
                <c:pt idx="16">
                  <c:v>AGR/17</c:v>
                </c:pt>
                <c:pt idx="17">
                  <c:v>AGR/18</c:v>
                </c:pt>
                <c:pt idx="18">
                  <c:v>AGR/19</c:v>
                </c:pt>
                <c:pt idx="19">
                  <c:v>AGR/20</c:v>
                </c:pt>
              </c:strCache>
            </c:strRef>
          </c:cat>
          <c:val>
            <c:numRef>
              <c:f>'Tabella 2.7'!$G$10:$G$29</c:f>
              <c:numCache>
                <c:formatCode>General</c:formatCode>
                <c:ptCount val="20"/>
                <c:pt idx="0">
                  <c:v>14.21</c:v>
                </c:pt>
                <c:pt idx="1">
                  <c:v>17.11</c:v>
                </c:pt>
                <c:pt idx="2">
                  <c:v>19.27</c:v>
                </c:pt>
                <c:pt idx="3">
                  <c:v>6.62</c:v>
                </c:pt>
                <c:pt idx="4">
                  <c:v>20.49</c:v>
                </c:pt>
                <c:pt idx="5">
                  <c:v>24.64</c:v>
                </c:pt>
                <c:pt idx="6">
                  <c:v>24.49</c:v>
                </c:pt>
                <c:pt idx="7">
                  <c:v>10.78</c:v>
                </c:pt>
                <c:pt idx="8">
                  <c:v>22.73</c:v>
                </c:pt>
                <c:pt idx="9">
                  <c:v>13.49</c:v>
                </c:pt>
                <c:pt idx="10">
                  <c:v>13.08</c:v>
                </c:pt>
                <c:pt idx="11">
                  <c:v>9.91</c:v>
                </c:pt>
                <c:pt idx="12">
                  <c:v>11.92</c:v>
                </c:pt>
                <c:pt idx="13">
                  <c:v>16.239999999999998</c:v>
                </c:pt>
                <c:pt idx="14">
                  <c:v>11.02</c:v>
                </c:pt>
                <c:pt idx="15">
                  <c:v>5.44</c:v>
                </c:pt>
                <c:pt idx="16">
                  <c:v>22.22</c:v>
                </c:pt>
                <c:pt idx="17">
                  <c:v>26.62</c:v>
                </c:pt>
                <c:pt idx="18">
                  <c:v>17.97</c:v>
                </c:pt>
                <c:pt idx="19">
                  <c:v>12.14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A1-46E9-B760-3F90B11859BF}"/>
            </c:ext>
          </c:extLst>
        </c:ser>
        <c:ser>
          <c:idx val="3"/>
          <c:order val="3"/>
          <c:tx>
            <c:strRef>
              <c:f>'Tabella 2.7'!$H$9</c:f>
              <c:strCache>
                <c:ptCount val="1"/>
                <c:pt idx="0">
                  <c:v>% Prodotti 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'Tabella 2.7'!$A$10:$A$29</c:f>
              <c:strCache>
                <c:ptCount val="20"/>
                <c:pt idx="0">
                  <c:v>AGR/01</c:v>
                </c:pt>
                <c:pt idx="1">
                  <c:v>AGR/02</c:v>
                </c:pt>
                <c:pt idx="2">
                  <c:v>AGR/03</c:v>
                </c:pt>
                <c:pt idx="3">
                  <c:v>AGR/04</c:v>
                </c:pt>
                <c:pt idx="4">
                  <c:v>AGR/05</c:v>
                </c:pt>
                <c:pt idx="5">
                  <c:v>AGR/06</c:v>
                </c:pt>
                <c:pt idx="6">
                  <c:v>AGR/07</c:v>
                </c:pt>
                <c:pt idx="7">
                  <c:v>AGR/08</c:v>
                </c:pt>
                <c:pt idx="8">
                  <c:v>AGR/09</c:v>
                </c:pt>
                <c:pt idx="9">
                  <c:v>AGR/10</c:v>
                </c:pt>
                <c:pt idx="10">
                  <c:v>AGR/11</c:v>
                </c:pt>
                <c:pt idx="11">
                  <c:v>AGR/12</c:v>
                </c:pt>
                <c:pt idx="12">
                  <c:v>AGR/13</c:v>
                </c:pt>
                <c:pt idx="13">
                  <c:v>AGR/14</c:v>
                </c:pt>
                <c:pt idx="14">
                  <c:v>AGR/15</c:v>
                </c:pt>
                <c:pt idx="15">
                  <c:v>AGR/16</c:v>
                </c:pt>
                <c:pt idx="16">
                  <c:v>AGR/17</c:v>
                </c:pt>
                <c:pt idx="17">
                  <c:v>AGR/18</c:v>
                </c:pt>
                <c:pt idx="18">
                  <c:v>AGR/19</c:v>
                </c:pt>
                <c:pt idx="19">
                  <c:v>AGR/20</c:v>
                </c:pt>
              </c:strCache>
            </c:strRef>
          </c:cat>
          <c:val>
            <c:numRef>
              <c:f>'Tabella 2.7'!$H$10:$H$29</c:f>
              <c:numCache>
                <c:formatCode>General</c:formatCode>
                <c:ptCount val="20"/>
                <c:pt idx="0">
                  <c:v>3.85</c:v>
                </c:pt>
                <c:pt idx="1">
                  <c:v>2.19</c:v>
                </c:pt>
                <c:pt idx="2">
                  <c:v>3.04</c:v>
                </c:pt>
                <c:pt idx="3">
                  <c:v>0.74</c:v>
                </c:pt>
                <c:pt idx="4">
                  <c:v>4.51</c:v>
                </c:pt>
                <c:pt idx="5">
                  <c:v>7.25</c:v>
                </c:pt>
                <c:pt idx="6">
                  <c:v>1.36</c:v>
                </c:pt>
                <c:pt idx="7">
                  <c:v>0.86</c:v>
                </c:pt>
                <c:pt idx="8">
                  <c:v>5.3</c:v>
                </c:pt>
                <c:pt idx="9">
                  <c:v>3.17</c:v>
                </c:pt>
                <c:pt idx="10">
                  <c:v>2.0299999999999998</c:v>
                </c:pt>
                <c:pt idx="11">
                  <c:v>0.75</c:v>
                </c:pt>
                <c:pt idx="12">
                  <c:v>0.73</c:v>
                </c:pt>
                <c:pt idx="13">
                  <c:v>1.71</c:v>
                </c:pt>
                <c:pt idx="14">
                  <c:v>0.56999999999999995</c:v>
                </c:pt>
                <c:pt idx="15">
                  <c:v>0</c:v>
                </c:pt>
                <c:pt idx="16">
                  <c:v>2.2999999999999998</c:v>
                </c:pt>
                <c:pt idx="17">
                  <c:v>1.9</c:v>
                </c:pt>
                <c:pt idx="18">
                  <c:v>0.51</c:v>
                </c:pt>
                <c:pt idx="19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A1-46E9-B760-3F90B11859BF}"/>
            </c:ext>
          </c:extLst>
        </c:ser>
        <c:ser>
          <c:idx val="4"/>
          <c:order val="4"/>
          <c:tx>
            <c:strRef>
              <c:f>'Tabella 2.7'!$I$9</c:f>
              <c:strCache>
                <c:ptCount val="1"/>
                <c:pt idx="0">
                  <c:v>% Prodotti 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'Tabella 2.7'!$A$10:$A$29</c:f>
              <c:strCache>
                <c:ptCount val="20"/>
                <c:pt idx="0">
                  <c:v>AGR/01</c:v>
                </c:pt>
                <c:pt idx="1">
                  <c:v>AGR/02</c:v>
                </c:pt>
                <c:pt idx="2">
                  <c:v>AGR/03</c:v>
                </c:pt>
                <c:pt idx="3">
                  <c:v>AGR/04</c:v>
                </c:pt>
                <c:pt idx="4">
                  <c:v>AGR/05</c:v>
                </c:pt>
                <c:pt idx="5">
                  <c:v>AGR/06</c:v>
                </c:pt>
                <c:pt idx="6">
                  <c:v>AGR/07</c:v>
                </c:pt>
                <c:pt idx="7">
                  <c:v>AGR/08</c:v>
                </c:pt>
                <c:pt idx="8">
                  <c:v>AGR/09</c:v>
                </c:pt>
                <c:pt idx="9">
                  <c:v>AGR/10</c:v>
                </c:pt>
                <c:pt idx="10">
                  <c:v>AGR/11</c:v>
                </c:pt>
                <c:pt idx="11">
                  <c:v>AGR/12</c:v>
                </c:pt>
                <c:pt idx="12">
                  <c:v>AGR/13</c:v>
                </c:pt>
                <c:pt idx="13">
                  <c:v>AGR/14</c:v>
                </c:pt>
                <c:pt idx="14">
                  <c:v>AGR/15</c:v>
                </c:pt>
                <c:pt idx="15">
                  <c:v>AGR/16</c:v>
                </c:pt>
                <c:pt idx="16">
                  <c:v>AGR/17</c:v>
                </c:pt>
                <c:pt idx="17">
                  <c:v>AGR/18</c:v>
                </c:pt>
                <c:pt idx="18">
                  <c:v>AGR/19</c:v>
                </c:pt>
                <c:pt idx="19">
                  <c:v>AGR/20</c:v>
                </c:pt>
              </c:strCache>
            </c:strRef>
          </c:cat>
          <c:val>
            <c:numRef>
              <c:f>'Tabella 2.7'!$I$10:$I$29</c:f>
              <c:numCache>
                <c:formatCode>General</c:formatCode>
                <c:ptCount val="20"/>
                <c:pt idx="0">
                  <c:v>1.33</c:v>
                </c:pt>
                <c:pt idx="1">
                  <c:v>0.28999999999999998</c:v>
                </c:pt>
                <c:pt idx="2">
                  <c:v>0.2</c:v>
                </c:pt>
                <c:pt idx="3">
                  <c:v>0</c:v>
                </c:pt>
                <c:pt idx="4">
                  <c:v>0.69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1.52</c:v>
                </c:pt>
                <c:pt idx="9">
                  <c:v>0.79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0.11</c:v>
                </c:pt>
                <c:pt idx="15">
                  <c:v>0.34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A1-46E9-B760-3F90B1185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5978352"/>
        <c:axId val="1595974608"/>
      </c:barChart>
      <c:catAx>
        <c:axId val="159597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95974608"/>
        <c:crosses val="autoZero"/>
        <c:auto val="1"/>
        <c:lblAlgn val="ctr"/>
        <c:lblOffset val="100"/>
        <c:noMultiLvlLbl val="0"/>
      </c:catAx>
      <c:valAx>
        <c:axId val="159597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9597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Punteggio medio per profilo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'confront a e b'!$C$26</c:f>
              <c:strCache>
                <c:ptCount val="1"/>
                <c:pt idx="0">
                  <c:v>Profilo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'confront a e b'!$B$27:$B$44</c:f>
              <c:strCache>
                <c:ptCount val="18"/>
                <c:pt idx="0">
                  <c:v>AGR/01</c:v>
                </c:pt>
                <c:pt idx="1">
                  <c:v>AGR/02</c:v>
                </c:pt>
                <c:pt idx="2">
                  <c:v>AGR/03</c:v>
                </c:pt>
                <c:pt idx="3">
                  <c:v>AGR/04</c:v>
                </c:pt>
                <c:pt idx="4">
                  <c:v>AGR/05</c:v>
                </c:pt>
                <c:pt idx="5">
                  <c:v>AGR/07</c:v>
                </c:pt>
                <c:pt idx="6">
                  <c:v>AGR/08</c:v>
                </c:pt>
                <c:pt idx="7">
                  <c:v>AGR/09</c:v>
                </c:pt>
                <c:pt idx="8">
                  <c:v>AGR/11</c:v>
                </c:pt>
                <c:pt idx="9">
                  <c:v>AGR/12</c:v>
                </c:pt>
                <c:pt idx="10">
                  <c:v>AGR/13</c:v>
                </c:pt>
                <c:pt idx="11">
                  <c:v>AGR/15</c:v>
                </c:pt>
                <c:pt idx="12">
                  <c:v>AGR/16</c:v>
                </c:pt>
                <c:pt idx="13">
                  <c:v>AGR/17</c:v>
                </c:pt>
                <c:pt idx="14">
                  <c:v>AGR/18</c:v>
                </c:pt>
                <c:pt idx="15">
                  <c:v>AGR/19</c:v>
                </c:pt>
                <c:pt idx="16">
                  <c:v>AGR/20</c:v>
                </c:pt>
                <c:pt idx="17">
                  <c:v>Totale complessivo</c:v>
                </c:pt>
              </c:strCache>
            </c:strRef>
          </c:cat>
          <c:val>
            <c:numRef>
              <c:f>'confront a e b'!$C$27:$C$44</c:f>
              <c:numCache>
                <c:formatCode>General</c:formatCode>
                <c:ptCount val="18"/>
                <c:pt idx="0">
                  <c:v>0.77428571428571413</c:v>
                </c:pt>
                <c:pt idx="1">
                  <c:v>0.79833333333333323</c:v>
                </c:pt>
                <c:pt idx="2">
                  <c:v>0.77</c:v>
                </c:pt>
                <c:pt idx="3">
                  <c:v>0.82</c:v>
                </c:pt>
                <c:pt idx="4">
                  <c:v>0.74749999999999994</c:v>
                </c:pt>
                <c:pt idx="5">
                  <c:v>0.76500000000000001</c:v>
                </c:pt>
                <c:pt idx="6">
                  <c:v>0.85499999999999998</c:v>
                </c:pt>
                <c:pt idx="7">
                  <c:v>0.6785714285714286</c:v>
                </c:pt>
                <c:pt idx="8">
                  <c:v>0.78999999999999992</c:v>
                </c:pt>
                <c:pt idx="9">
                  <c:v>0.81428571428571439</c:v>
                </c:pt>
                <c:pt idx="10">
                  <c:v>0.78300000000000003</c:v>
                </c:pt>
                <c:pt idx="11">
                  <c:v>0.84666666666666668</c:v>
                </c:pt>
                <c:pt idx="12">
                  <c:v>0.87700000000000011</c:v>
                </c:pt>
                <c:pt idx="13">
                  <c:v>0.80249999999999999</c:v>
                </c:pt>
                <c:pt idx="14">
                  <c:v>0.72799999999999998</c:v>
                </c:pt>
                <c:pt idx="15">
                  <c:v>0.77166666666666661</c:v>
                </c:pt>
                <c:pt idx="16">
                  <c:v>0.89</c:v>
                </c:pt>
                <c:pt idx="17">
                  <c:v>0.78951219512195103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B-4B02-86EF-D602254CB358}"/>
            </c:ext>
          </c:extLst>
        </c:ser>
        <c:ser>
          <c:idx val="1"/>
          <c:order val="1"/>
          <c:tx>
            <c:strRef>
              <c:f>'confront a e b'!$D$26</c:f>
              <c:strCache>
                <c:ptCount val="1"/>
                <c:pt idx="0">
                  <c:v>Profilo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'confront a e b'!$B$27:$B$44</c:f>
              <c:strCache>
                <c:ptCount val="18"/>
                <c:pt idx="0">
                  <c:v>AGR/01</c:v>
                </c:pt>
                <c:pt idx="1">
                  <c:v>AGR/02</c:v>
                </c:pt>
                <c:pt idx="2">
                  <c:v>AGR/03</c:v>
                </c:pt>
                <c:pt idx="3">
                  <c:v>AGR/04</c:v>
                </c:pt>
                <c:pt idx="4">
                  <c:v>AGR/05</c:v>
                </c:pt>
                <c:pt idx="5">
                  <c:v>AGR/07</c:v>
                </c:pt>
                <c:pt idx="6">
                  <c:v>AGR/08</c:v>
                </c:pt>
                <c:pt idx="7">
                  <c:v>AGR/09</c:v>
                </c:pt>
                <c:pt idx="8">
                  <c:v>AGR/11</c:v>
                </c:pt>
                <c:pt idx="9">
                  <c:v>AGR/12</c:v>
                </c:pt>
                <c:pt idx="10">
                  <c:v>AGR/13</c:v>
                </c:pt>
                <c:pt idx="11">
                  <c:v>AGR/15</c:v>
                </c:pt>
                <c:pt idx="12">
                  <c:v>AGR/16</c:v>
                </c:pt>
                <c:pt idx="13">
                  <c:v>AGR/17</c:v>
                </c:pt>
                <c:pt idx="14">
                  <c:v>AGR/18</c:v>
                </c:pt>
                <c:pt idx="15">
                  <c:v>AGR/19</c:v>
                </c:pt>
                <c:pt idx="16">
                  <c:v>AGR/20</c:v>
                </c:pt>
                <c:pt idx="17">
                  <c:v>Totale complessivo</c:v>
                </c:pt>
              </c:strCache>
            </c:strRef>
          </c:cat>
          <c:val>
            <c:numRef>
              <c:f>'confront a e b'!$D$27:$D$44</c:f>
              <c:numCache>
                <c:formatCode>General</c:formatCode>
                <c:ptCount val="18"/>
                <c:pt idx="0">
                  <c:v>0.8666666666666667</c:v>
                </c:pt>
                <c:pt idx="1">
                  <c:v>0.86624999999999996</c:v>
                </c:pt>
                <c:pt idx="2">
                  <c:v>0.81555555555555559</c:v>
                </c:pt>
                <c:pt idx="3">
                  <c:v>0.83</c:v>
                </c:pt>
                <c:pt idx="4">
                  <c:v>0.85499999999999998</c:v>
                </c:pt>
                <c:pt idx="5">
                  <c:v>0.79333333333333333</c:v>
                </c:pt>
                <c:pt idx="6">
                  <c:v>0.9</c:v>
                </c:pt>
                <c:pt idx="7">
                  <c:v>0.75</c:v>
                </c:pt>
                <c:pt idx="8">
                  <c:v>0.89749999999999996</c:v>
                </c:pt>
                <c:pt idx="9">
                  <c:v>0.86700000000000021</c:v>
                </c:pt>
                <c:pt idx="10">
                  <c:v>0.80699999999999983</c:v>
                </c:pt>
                <c:pt idx="11">
                  <c:v>0.87799999999999989</c:v>
                </c:pt>
                <c:pt idx="12">
                  <c:v>0.92461538461538462</c:v>
                </c:pt>
                <c:pt idx="13">
                  <c:v>0.79600000000000004</c:v>
                </c:pt>
                <c:pt idx="14">
                  <c:v>0.77</c:v>
                </c:pt>
                <c:pt idx="15">
                  <c:v>0.83200000000000007</c:v>
                </c:pt>
                <c:pt idx="16">
                  <c:v>0.94</c:v>
                </c:pt>
                <c:pt idx="17">
                  <c:v>0.85678260869565248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0B-4B02-86EF-D602254CB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2221552"/>
        <c:axId val="1712228624"/>
      </c:barChart>
      <c:catAx>
        <c:axId val="171222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12228624"/>
        <c:crosses val="autoZero"/>
        <c:auto val="1"/>
        <c:lblAlgn val="ctr"/>
        <c:lblOffset val="100"/>
        <c:noMultiLvlLbl val="0"/>
      </c:catAx>
      <c:valAx>
        <c:axId val="171222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122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Valutazione media (I=v/n) in relazione</a:t>
            </a:r>
            <a:r>
              <a:rPr lang="it-IT" baseline="0" dirty="0"/>
              <a:t> al numero di prodotti attesi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'Tabella 3.9'!$E$8</c:f>
              <c:strCache>
                <c:ptCount val="1"/>
                <c:pt idx="0">
                  <c:v>Valutazione media (I=v/n)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'Tabella 3.9'!$D$9:$D$269</c:f>
              <c:numCache>
                <c:formatCode>General</c:formatCode>
                <c:ptCount val="261"/>
                <c:pt idx="0">
                  <c:v>30</c:v>
                </c:pt>
                <c:pt idx="1">
                  <c:v>19</c:v>
                </c:pt>
                <c:pt idx="2">
                  <c:v>54</c:v>
                </c:pt>
                <c:pt idx="3">
                  <c:v>37</c:v>
                </c:pt>
                <c:pt idx="4">
                  <c:v>62</c:v>
                </c:pt>
                <c:pt idx="5">
                  <c:v>43</c:v>
                </c:pt>
                <c:pt idx="6">
                  <c:v>12</c:v>
                </c:pt>
                <c:pt idx="7">
                  <c:v>56</c:v>
                </c:pt>
                <c:pt idx="8">
                  <c:v>26</c:v>
                </c:pt>
                <c:pt idx="9">
                  <c:v>22</c:v>
                </c:pt>
                <c:pt idx="10">
                  <c:v>36</c:v>
                </c:pt>
                <c:pt idx="11">
                  <c:v>13</c:v>
                </c:pt>
                <c:pt idx="12">
                  <c:v>41</c:v>
                </c:pt>
                <c:pt idx="13">
                  <c:v>39</c:v>
                </c:pt>
                <c:pt idx="14">
                  <c:v>24</c:v>
                </c:pt>
                <c:pt idx="15">
                  <c:v>22</c:v>
                </c:pt>
                <c:pt idx="16">
                  <c:v>25</c:v>
                </c:pt>
                <c:pt idx="17">
                  <c:v>16</c:v>
                </c:pt>
                <c:pt idx="18">
                  <c:v>12</c:v>
                </c:pt>
                <c:pt idx="19">
                  <c:v>15</c:v>
                </c:pt>
                <c:pt idx="20">
                  <c:v>11</c:v>
                </c:pt>
                <c:pt idx="21">
                  <c:v>10</c:v>
                </c:pt>
                <c:pt idx="22">
                  <c:v>12</c:v>
                </c:pt>
                <c:pt idx="23">
                  <c:v>20</c:v>
                </c:pt>
                <c:pt idx="24">
                  <c:v>18</c:v>
                </c:pt>
                <c:pt idx="25">
                  <c:v>21</c:v>
                </c:pt>
                <c:pt idx="26">
                  <c:v>15</c:v>
                </c:pt>
                <c:pt idx="27">
                  <c:v>17</c:v>
                </c:pt>
                <c:pt idx="28">
                  <c:v>40</c:v>
                </c:pt>
                <c:pt idx="29">
                  <c:v>24</c:v>
                </c:pt>
                <c:pt idx="30">
                  <c:v>36</c:v>
                </c:pt>
                <c:pt idx="31">
                  <c:v>20</c:v>
                </c:pt>
                <c:pt idx="32">
                  <c:v>25</c:v>
                </c:pt>
                <c:pt idx="33">
                  <c:v>16</c:v>
                </c:pt>
                <c:pt idx="34">
                  <c:v>34</c:v>
                </c:pt>
                <c:pt idx="35">
                  <c:v>44</c:v>
                </c:pt>
                <c:pt idx="36">
                  <c:v>24</c:v>
                </c:pt>
                <c:pt idx="37">
                  <c:v>22</c:v>
                </c:pt>
                <c:pt idx="38">
                  <c:v>10</c:v>
                </c:pt>
                <c:pt idx="39">
                  <c:v>14</c:v>
                </c:pt>
                <c:pt idx="40">
                  <c:v>29</c:v>
                </c:pt>
                <c:pt idx="41">
                  <c:v>32</c:v>
                </c:pt>
                <c:pt idx="42">
                  <c:v>15</c:v>
                </c:pt>
                <c:pt idx="43">
                  <c:v>14</c:v>
                </c:pt>
                <c:pt idx="44">
                  <c:v>21</c:v>
                </c:pt>
                <c:pt idx="45">
                  <c:v>19</c:v>
                </c:pt>
                <c:pt idx="46">
                  <c:v>36</c:v>
                </c:pt>
                <c:pt idx="47">
                  <c:v>12</c:v>
                </c:pt>
                <c:pt idx="48">
                  <c:v>15</c:v>
                </c:pt>
                <c:pt idx="49">
                  <c:v>27</c:v>
                </c:pt>
                <c:pt idx="50">
                  <c:v>18</c:v>
                </c:pt>
                <c:pt idx="51">
                  <c:v>24</c:v>
                </c:pt>
                <c:pt idx="52">
                  <c:v>20</c:v>
                </c:pt>
                <c:pt idx="53">
                  <c:v>13</c:v>
                </c:pt>
                <c:pt idx="54">
                  <c:v>46</c:v>
                </c:pt>
                <c:pt idx="55">
                  <c:v>20</c:v>
                </c:pt>
                <c:pt idx="56">
                  <c:v>15</c:v>
                </c:pt>
                <c:pt idx="57">
                  <c:v>29</c:v>
                </c:pt>
                <c:pt idx="58">
                  <c:v>28</c:v>
                </c:pt>
                <c:pt idx="59">
                  <c:v>14</c:v>
                </c:pt>
                <c:pt idx="60">
                  <c:v>19</c:v>
                </c:pt>
                <c:pt idx="61">
                  <c:v>12</c:v>
                </c:pt>
                <c:pt idx="62">
                  <c:v>16</c:v>
                </c:pt>
                <c:pt idx="63">
                  <c:v>10</c:v>
                </c:pt>
                <c:pt idx="64">
                  <c:v>16</c:v>
                </c:pt>
                <c:pt idx="65">
                  <c:v>12</c:v>
                </c:pt>
                <c:pt idx="66">
                  <c:v>13</c:v>
                </c:pt>
                <c:pt idx="67">
                  <c:v>16</c:v>
                </c:pt>
                <c:pt idx="68">
                  <c:v>12</c:v>
                </c:pt>
                <c:pt idx="69">
                  <c:v>16</c:v>
                </c:pt>
                <c:pt idx="70">
                  <c:v>12</c:v>
                </c:pt>
                <c:pt idx="71">
                  <c:v>32</c:v>
                </c:pt>
                <c:pt idx="72">
                  <c:v>17</c:v>
                </c:pt>
                <c:pt idx="73">
                  <c:v>32</c:v>
                </c:pt>
                <c:pt idx="74">
                  <c:v>11</c:v>
                </c:pt>
                <c:pt idx="75">
                  <c:v>18</c:v>
                </c:pt>
                <c:pt idx="76">
                  <c:v>44</c:v>
                </c:pt>
                <c:pt idx="77">
                  <c:v>12</c:v>
                </c:pt>
                <c:pt idx="78">
                  <c:v>27</c:v>
                </c:pt>
                <c:pt idx="79">
                  <c:v>16</c:v>
                </c:pt>
                <c:pt idx="80">
                  <c:v>11</c:v>
                </c:pt>
                <c:pt idx="81">
                  <c:v>15</c:v>
                </c:pt>
                <c:pt idx="82">
                  <c:v>18</c:v>
                </c:pt>
                <c:pt idx="83">
                  <c:v>30</c:v>
                </c:pt>
                <c:pt idx="84">
                  <c:v>13</c:v>
                </c:pt>
                <c:pt idx="85">
                  <c:v>17</c:v>
                </c:pt>
                <c:pt idx="86">
                  <c:v>16</c:v>
                </c:pt>
                <c:pt idx="87">
                  <c:v>14</c:v>
                </c:pt>
                <c:pt idx="88">
                  <c:v>16</c:v>
                </c:pt>
                <c:pt idx="89">
                  <c:v>20</c:v>
                </c:pt>
                <c:pt idx="90">
                  <c:v>16</c:v>
                </c:pt>
                <c:pt idx="91">
                  <c:v>12</c:v>
                </c:pt>
                <c:pt idx="92">
                  <c:v>14</c:v>
                </c:pt>
                <c:pt idx="93">
                  <c:v>17</c:v>
                </c:pt>
                <c:pt idx="94">
                  <c:v>23</c:v>
                </c:pt>
                <c:pt idx="95">
                  <c:v>30</c:v>
                </c:pt>
                <c:pt idx="96">
                  <c:v>29</c:v>
                </c:pt>
                <c:pt idx="97">
                  <c:v>23</c:v>
                </c:pt>
                <c:pt idx="98">
                  <c:v>12</c:v>
                </c:pt>
                <c:pt idx="99">
                  <c:v>11</c:v>
                </c:pt>
                <c:pt idx="100">
                  <c:v>18</c:v>
                </c:pt>
                <c:pt idx="101">
                  <c:v>27</c:v>
                </c:pt>
                <c:pt idx="102">
                  <c:v>17</c:v>
                </c:pt>
                <c:pt idx="103">
                  <c:v>17</c:v>
                </c:pt>
                <c:pt idx="104">
                  <c:v>12</c:v>
                </c:pt>
                <c:pt idx="105">
                  <c:v>12</c:v>
                </c:pt>
                <c:pt idx="106">
                  <c:v>27</c:v>
                </c:pt>
                <c:pt idx="107">
                  <c:v>20</c:v>
                </c:pt>
                <c:pt idx="108">
                  <c:v>13</c:v>
                </c:pt>
                <c:pt idx="109">
                  <c:v>30</c:v>
                </c:pt>
                <c:pt idx="110">
                  <c:v>14</c:v>
                </c:pt>
                <c:pt idx="111">
                  <c:v>13</c:v>
                </c:pt>
                <c:pt idx="112">
                  <c:v>13</c:v>
                </c:pt>
                <c:pt idx="113">
                  <c:v>13</c:v>
                </c:pt>
                <c:pt idx="114">
                  <c:v>13</c:v>
                </c:pt>
                <c:pt idx="115">
                  <c:v>11</c:v>
                </c:pt>
                <c:pt idx="116">
                  <c:v>12</c:v>
                </c:pt>
                <c:pt idx="117">
                  <c:v>13</c:v>
                </c:pt>
                <c:pt idx="118">
                  <c:v>14</c:v>
                </c:pt>
                <c:pt idx="119">
                  <c:v>13</c:v>
                </c:pt>
                <c:pt idx="120">
                  <c:v>30</c:v>
                </c:pt>
                <c:pt idx="121">
                  <c:v>12</c:v>
                </c:pt>
                <c:pt idx="122">
                  <c:v>19</c:v>
                </c:pt>
                <c:pt idx="123">
                  <c:v>11</c:v>
                </c:pt>
                <c:pt idx="124">
                  <c:v>14</c:v>
                </c:pt>
                <c:pt idx="125">
                  <c:v>26</c:v>
                </c:pt>
                <c:pt idx="126">
                  <c:v>16</c:v>
                </c:pt>
                <c:pt idx="127">
                  <c:v>12</c:v>
                </c:pt>
                <c:pt idx="128">
                  <c:v>16</c:v>
                </c:pt>
                <c:pt idx="129">
                  <c:v>13</c:v>
                </c:pt>
                <c:pt idx="130">
                  <c:v>16</c:v>
                </c:pt>
                <c:pt idx="131">
                  <c:v>31</c:v>
                </c:pt>
                <c:pt idx="132">
                  <c:v>15</c:v>
                </c:pt>
                <c:pt idx="133">
                  <c:v>26</c:v>
                </c:pt>
                <c:pt idx="134">
                  <c:v>24</c:v>
                </c:pt>
                <c:pt idx="135">
                  <c:v>26</c:v>
                </c:pt>
                <c:pt idx="136">
                  <c:v>23</c:v>
                </c:pt>
                <c:pt idx="137">
                  <c:v>28</c:v>
                </c:pt>
                <c:pt idx="138">
                  <c:v>14</c:v>
                </c:pt>
                <c:pt idx="139">
                  <c:v>11</c:v>
                </c:pt>
                <c:pt idx="140">
                  <c:v>32</c:v>
                </c:pt>
                <c:pt idx="141">
                  <c:v>24</c:v>
                </c:pt>
                <c:pt idx="142">
                  <c:v>10</c:v>
                </c:pt>
                <c:pt idx="143">
                  <c:v>16</c:v>
                </c:pt>
                <c:pt idx="144">
                  <c:v>15</c:v>
                </c:pt>
                <c:pt idx="145">
                  <c:v>19</c:v>
                </c:pt>
                <c:pt idx="146">
                  <c:v>18</c:v>
                </c:pt>
                <c:pt idx="147">
                  <c:v>19</c:v>
                </c:pt>
                <c:pt idx="148">
                  <c:v>19</c:v>
                </c:pt>
                <c:pt idx="149">
                  <c:v>17</c:v>
                </c:pt>
                <c:pt idx="150">
                  <c:v>30</c:v>
                </c:pt>
                <c:pt idx="151">
                  <c:v>20</c:v>
                </c:pt>
                <c:pt idx="152">
                  <c:v>19</c:v>
                </c:pt>
                <c:pt idx="153">
                  <c:v>16</c:v>
                </c:pt>
                <c:pt idx="154">
                  <c:v>13</c:v>
                </c:pt>
                <c:pt idx="155">
                  <c:v>31</c:v>
                </c:pt>
                <c:pt idx="156">
                  <c:v>29</c:v>
                </c:pt>
                <c:pt idx="157">
                  <c:v>32</c:v>
                </c:pt>
                <c:pt idx="158">
                  <c:v>27</c:v>
                </c:pt>
                <c:pt idx="159">
                  <c:v>21</c:v>
                </c:pt>
                <c:pt idx="160">
                  <c:v>20</c:v>
                </c:pt>
                <c:pt idx="161">
                  <c:v>19</c:v>
                </c:pt>
                <c:pt idx="162">
                  <c:v>30</c:v>
                </c:pt>
                <c:pt idx="163">
                  <c:v>23</c:v>
                </c:pt>
                <c:pt idx="164">
                  <c:v>12</c:v>
                </c:pt>
                <c:pt idx="165">
                  <c:v>23</c:v>
                </c:pt>
                <c:pt idx="166">
                  <c:v>12</c:v>
                </c:pt>
                <c:pt idx="167">
                  <c:v>12</c:v>
                </c:pt>
                <c:pt idx="168">
                  <c:v>11</c:v>
                </c:pt>
                <c:pt idx="169">
                  <c:v>11</c:v>
                </c:pt>
                <c:pt idx="170">
                  <c:v>12</c:v>
                </c:pt>
                <c:pt idx="171">
                  <c:v>36</c:v>
                </c:pt>
                <c:pt idx="172">
                  <c:v>12</c:v>
                </c:pt>
                <c:pt idx="173">
                  <c:v>49</c:v>
                </c:pt>
                <c:pt idx="174">
                  <c:v>10</c:v>
                </c:pt>
                <c:pt idx="175">
                  <c:v>16</c:v>
                </c:pt>
                <c:pt idx="176">
                  <c:v>28</c:v>
                </c:pt>
                <c:pt idx="177">
                  <c:v>32</c:v>
                </c:pt>
                <c:pt idx="178">
                  <c:v>13</c:v>
                </c:pt>
                <c:pt idx="179">
                  <c:v>82</c:v>
                </c:pt>
                <c:pt idx="180">
                  <c:v>17</c:v>
                </c:pt>
                <c:pt idx="181">
                  <c:v>14</c:v>
                </c:pt>
                <c:pt idx="182">
                  <c:v>14</c:v>
                </c:pt>
                <c:pt idx="183">
                  <c:v>48</c:v>
                </c:pt>
                <c:pt idx="184">
                  <c:v>16</c:v>
                </c:pt>
                <c:pt idx="185">
                  <c:v>13</c:v>
                </c:pt>
                <c:pt idx="186">
                  <c:v>13</c:v>
                </c:pt>
                <c:pt idx="187">
                  <c:v>24</c:v>
                </c:pt>
                <c:pt idx="188">
                  <c:v>14</c:v>
                </c:pt>
                <c:pt idx="189">
                  <c:v>17</c:v>
                </c:pt>
                <c:pt idx="190">
                  <c:v>17</c:v>
                </c:pt>
                <c:pt idx="191">
                  <c:v>24</c:v>
                </c:pt>
                <c:pt idx="192">
                  <c:v>32</c:v>
                </c:pt>
                <c:pt idx="193">
                  <c:v>27</c:v>
                </c:pt>
                <c:pt idx="194">
                  <c:v>42</c:v>
                </c:pt>
                <c:pt idx="195">
                  <c:v>13</c:v>
                </c:pt>
                <c:pt idx="196">
                  <c:v>24</c:v>
                </c:pt>
                <c:pt idx="197">
                  <c:v>18</c:v>
                </c:pt>
                <c:pt idx="198">
                  <c:v>41</c:v>
                </c:pt>
                <c:pt idx="199">
                  <c:v>14</c:v>
                </c:pt>
                <c:pt idx="200">
                  <c:v>11</c:v>
                </c:pt>
                <c:pt idx="201">
                  <c:v>28</c:v>
                </c:pt>
                <c:pt idx="202">
                  <c:v>26</c:v>
                </c:pt>
                <c:pt idx="203">
                  <c:v>24</c:v>
                </c:pt>
                <c:pt idx="204">
                  <c:v>59</c:v>
                </c:pt>
                <c:pt idx="205">
                  <c:v>22</c:v>
                </c:pt>
                <c:pt idx="206">
                  <c:v>12</c:v>
                </c:pt>
                <c:pt idx="207">
                  <c:v>27</c:v>
                </c:pt>
                <c:pt idx="208">
                  <c:v>32</c:v>
                </c:pt>
                <c:pt idx="209">
                  <c:v>17</c:v>
                </c:pt>
                <c:pt idx="210">
                  <c:v>16</c:v>
                </c:pt>
                <c:pt idx="211">
                  <c:v>14</c:v>
                </c:pt>
                <c:pt idx="212">
                  <c:v>15</c:v>
                </c:pt>
                <c:pt idx="213">
                  <c:v>20</c:v>
                </c:pt>
                <c:pt idx="214">
                  <c:v>21</c:v>
                </c:pt>
                <c:pt idx="215">
                  <c:v>27</c:v>
                </c:pt>
                <c:pt idx="216">
                  <c:v>21</c:v>
                </c:pt>
                <c:pt idx="217">
                  <c:v>14</c:v>
                </c:pt>
                <c:pt idx="218">
                  <c:v>11</c:v>
                </c:pt>
                <c:pt idx="219">
                  <c:v>23</c:v>
                </c:pt>
                <c:pt idx="220">
                  <c:v>24</c:v>
                </c:pt>
                <c:pt idx="221">
                  <c:v>11</c:v>
                </c:pt>
                <c:pt idx="222">
                  <c:v>11</c:v>
                </c:pt>
                <c:pt idx="223">
                  <c:v>13</c:v>
                </c:pt>
                <c:pt idx="224">
                  <c:v>32</c:v>
                </c:pt>
                <c:pt idx="225">
                  <c:v>16</c:v>
                </c:pt>
                <c:pt idx="226">
                  <c:v>13</c:v>
                </c:pt>
                <c:pt idx="227">
                  <c:v>14</c:v>
                </c:pt>
                <c:pt idx="228">
                  <c:v>19</c:v>
                </c:pt>
                <c:pt idx="229">
                  <c:v>10</c:v>
                </c:pt>
                <c:pt idx="230">
                  <c:v>23</c:v>
                </c:pt>
                <c:pt idx="231">
                  <c:v>51</c:v>
                </c:pt>
                <c:pt idx="232">
                  <c:v>19</c:v>
                </c:pt>
                <c:pt idx="233">
                  <c:v>10</c:v>
                </c:pt>
                <c:pt idx="234">
                  <c:v>19</c:v>
                </c:pt>
                <c:pt idx="235">
                  <c:v>18</c:v>
                </c:pt>
                <c:pt idx="236">
                  <c:v>12</c:v>
                </c:pt>
                <c:pt idx="237">
                  <c:v>22</c:v>
                </c:pt>
                <c:pt idx="238">
                  <c:v>24</c:v>
                </c:pt>
                <c:pt idx="239">
                  <c:v>28</c:v>
                </c:pt>
                <c:pt idx="240">
                  <c:v>11</c:v>
                </c:pt>
                <c:pt idx="241">
                  <c:v>13</c:v>
                </c:pt>
                <c:pt idx="242">
                  <c:v>20</c:v>
                </c:pt>
                <c:pt idx="243">
                  <c:v>34</c:v>
                </c:pt>
                <c:pt idx="244">
                  <c:v>10</c:v>
                </c:pt>
                <c:pt idx="245">
                  <c:v>31</c:v>
                </c:pt>
                <c:pt idx="246">
                  <c:v>41</c:v>
                </c:pt>
                <c:pt idx="247">
                  <c:v>11</c:v>
                </c:pt>
                <c:pt idx="248">
                  <c:v>14</c:v>
                </c:pt>
                <c:pt idx="249">
                  <c:v>19</c:v>
                </c:pt>
                <c:pt idx="250">
                  <c:v>25</c:v>
                </c:pt>
                <c:pt idx="251">
                  <c:v>12</c:v>
                </c:pt>
                <c:pt idx="252">
                  <c:v>22</c:v>
                </c:pt>
                <c:pt idx="253">
                  <c:v>11</c:v>
                </c:pt>
                <c:pt idx="254">
                  <c:v>13</c:v>
                </c:pt>
                <c:pt idx="255">
                  <c:v>21</c:v>
                </c:pt>
                <c:pt idx="256">
                  <c:v>14</c:v>
                </c:pt>
                <c:pt idx="257">
                  <c:v>12</c:v>
                </c:pt>
                <c:pt idx="258">
                  <c:v>18</c:v>
                </c:pt>
                <c:pt idx="259">
                  <c:v>13</c:v>
                </c:pt>
                <c:pt idx="260">
                  <c:v>16</c:v>
                </c:pt>
              </c:numCache>
            </c:numRef>
          </c:xVal>
          <c:yVal>
            <c:numRef>
              <c:f>'Tabella 3.9'!$E$9:$E$269</c:f>
              <c:numCache>
                <c:formatCode>General</c:formatCode>
                <c:ptCount val="261"/>
                <c:pt idx="0">
                  <c:v>0.72</c:v>
                </c:pt>
                <c:pt idx="1">
                  <c:v>0.79</c:v>
                </c:pt>
                <c:pt idx="2">
                  <c:v>0.83</c:v>
                </c:pt>
                <c:pt idx="3">
                  <c:v>0.68</c:v>
                </c:pt>
                <c:pt idx="4">
                  <c:v>0.83</c:v>
                </c:pt>
                <c:pt idx="5">
                  <c:v>0.79</c:v>
                </c:pt>
                <c:pt idx="6">
                  <c:v>0.88</c:v>
                </c:pt>
                <c:pt idx="7">
                  <c:v>0.9</c:v>
                </c:pt>
                <c:pt idx="8">
                  <c:v>0.74</c:v>
                </c:pt>
                <c:pt idx="9">
                  <c:v>0.75</c:v>
                </c:pt>
                <c:pt idx="10">
                  <c:v>0.93</c:v>
                </c:pt>
                <c:pt idx="11">
                  <c:v>0.9</c:v>
                </c:pt>
                <c:pt idx="12">
                  <c:v>0.86</c:v>
                </c:pt>
                <c:pt idx="13">
                  <c:v>0.76</c:v>
                </c:pt>
                <c:pt idx="14">
                  <c:v>0.86</c:v>
                </c:pt>
                <c:pt idx="15">
                  <c:v>0.86</c:v>
                </c:pt>
                <c:pt idx="16">
                  <c:v>0.85</c:v>
                </c:pt>
                <c:pt idx="17">
                  <c:v>0.74</c:v>
                </c:pt>
                <c:pt idx="18">
                  <c:v>0.63</c:v>
                </c:pt>
                <c:pt idx="19">
                  <c:v>0.71</c:v>
                </c:pt>
                <c:pt idx="20">
                  <c:v>0.74</c:v>
                </c:pt>
                <c:pt idx="21">
                  <c:v>0.88</c:v>
                </c:pt>
                <c:pt idx="22">
                  <c:v>0.8</c:v>
                </c:pt>
                <c:pt idx="23">
                  <c:v>0.78</c:v>
                </c:pt>
                <c:pt idx="24">
                  <c:v>0.74</c:v>
                </c:pt>
                <c:pt idx="25">
                  <c:v>0.92</c:v>
                </c:pt>
                <c:pt idx="26">
                  <c:v>0.81</c:v>
                </c:pt>
                <c:pt idx="27">
                  <c:v>0.72</c:v>
                </c:pt>
                <c:pt idx="28">
                  <c:v>0.8</c:v>
                </c:pt>
                <c:pt idx="29">
                  <c:v>0.8</c:v>
                </c:pt>
                <c:pt idx="30">
                  <c:v>0.83</c:v>
                </c:pt>
                <c:pt idx="31">
                  <c:v>0.79</c:v>
                </c:pt>
                <c:pt idx="32">
                  <c:v>0.9</c:v>
                </c:pt>
                <c:pt idx="33">
                  <c:v>0.91</c:v>
                </c:pt>
                <c:pt idx="34">
                  <c:v>0.84</c:v>
                </c:pt>
                <c:pt idx="35">
                  <c:v>0.77</c:v>
                </c:pt>
                <c:pt idx="36">
                  <c:v>0.83</c:v>
                </c:pt>
                <c:pt idx="37">
                  <c:v>0.81</c:v>
                </c:pt>
                <c:pt idx="38">
                  <c:v>0.94</c:v>
                </c:pt>
                <c:pt idx="39">
                  <c:v>0.79</c:v>
                </c:pt>
                <c:pt idx="40">
                  <c:v>0.88</c:v>
                </c:pt>
                <c:pt idx="41">
                  <c:v>0.85</c:v>
                </c:pt>
                <c:pt idx="42">
                  <c:v>0.87</c:v>
                </c:pt>
                <c:pt idx="43">
                  <c:v>0.81</c:v>
                </c:pt>
                <c:pt idx="44">
                  <c:v>0.81</c:v>
                </c:pt>
                <c:pt idx="45">
                  <c:v>0.69</c:v>
                </c:pt>
                <c:pt idx="46">
                  <c:v>0.71</c:v>
                </c:pt>
                <c:pt idx="47">
                  <c:v>0.93</c:v>
                </c:pt>
                <c:pt idx="48">
                  <c:v>0.69</c:v>
                </c:pt>
                <c:pt idx="49">
                  <c:v>0.82</c:v>
                </c:pt>
                <c:pt idx="50">
                  <c:v>0.83</c:v>
                </c:pt>
                <c:pt idx="51">
                  <c:v>0.82</c:v>
                </c:pt>
                <c:pt idx="52">
                  <c:v>0.89</c:v>
                </c:pt>
                <c:pt idx="53">
                  <c:v>0.92</c:v>
                </c:pt>
                <c:pt idx="54">
                  <c:v>0.73</c:v>
                </c:pt>
                <c:pt idx="55">
                  <c:v>0.81</c:v>
                </c:pt>
                <c:pt idx="56">
                  <c:v>0.85</c:v>
                </c:pt>
                <c:pt idx="57">
                  <c:v>0.75</c:v>
                </c:pt>
                <c:pt idx="58">
                  <c:v>0.75</c:v>
                </c:pt>
                <c:pt idx="59">
                  <c:v>0.77</c:v>
                </c:pt>
                <c:pt idx="60">
                  <c:v>0.83</c:v>
                </c:pt>
                <c:pt idx="61">
                  <c:v>0.79</c:v>
                </c:pt>
                <c:pt idx="62">
                  <c:v>0.83</c:v>
                </c:pt>
                <c:pt idx="63">
                  <c:v>0.86</c:v>
                </c:pt>
                <c:pt idx="64">
                  <c:v>0.93</c:v>
                </c:pt>
                <c:pt idx="65">
                  <c:v>0.87</c:v>
                </c:pt>
                <c:pt idx="66">
                  <c:v>0.85</c:v>
                </c:pt>
                <c:pt idx="67">
                  <c:v>0.8</c:v>
                </c:pt>
                <c:pt idx="68">
                  <c:v>0.81</c:v>
                </c:pt>
                <c:pt idx="69">
                  <c:v>0.81</c:v>
                </c:pt>
                <c:pt idx="70">
                  <c:v>0.83</c:v>
                </c:pt>
                <c:pt idx="71">
                  <c:v>0.7</c:v>
                </c:pt>
                <c:pt idx="72">
                  <c:v>0.71</c:v>
                </c:pt>
                <c:pt idx="73">
                  <c:v>0.75</c:v>
                </c:pt>
                <c:pt idx="74">
                  <c:v>0.57999999999999996</c:v>
                </c:pt>
                <c:pt idx="75">
                  <c:v>0.85</c:v>
                </c:pt>
                <c:pt idx="76">
                  <c:v>0.83</c:v>
                </c:pt>
                <c:pt idx="77">
                  <c:v>0.73</c:v>
                </c:pt>
                <c:pt idx="78">
                  <c:v>0.73</c:v>
                </c:pt>
                <c:pt idx="79">
                  <c:v>0.95</c:v>
                </c:pt>
                <c:pt idx="80">
                  <c:v>0.69</c:v>
                </c:pt>
                <c:pt idx="81">
                  <c:v>0.71</c:v>
                </c:pt>
                <c:pt idx="82">
                  <c:v>0.88</c:v>
                </c:pt>
                <c:pt idx="83">
                  <c:v>0.79</c:v>
                </c:pt>
                <c:pt idx="84">
                  <c:v>0.85</c:v>
                </c:pt>
                <c:pt idx="85">
                  <c:v>0.78</c:v>
                </c:pt>
                <c:pt idx="86">
                  <c:v>0.68</c:v>
                </c:pt>
                <c:pt idx="87">
                  <c:v>0.7</c:v>
                </c:pt>
                <c:pt idx="88">
                  <c:v>0.69</c:v>
                </c:pt>
                <c:pt idx="89">
                  <c:v>0.85</c:v>
                </c:pt>
                <c:pt idx="90">
                  <c:v>0.91</c:v>
                </c:pt>
                <c:pt idx="91">
                  <c:v>0.88</c:v>
                </c:pt>
                <c:pt idx="92">
                  <c:v>0.89</c:v>
                </c:pt>
                <c:pt idx="93">
                  <c:v>0.79</c:v>
                </c:pt>
                <c:pt idx="94">
                  <c:v>0.89</c:v>
                </c:pt>
                <c:pt idx="95">
                  <c:v>0.96</c:v>
                </c:pt>
                <c:pt idx="96">
                  <c:v>0.86</c:v>
                </c:pt>
                <c:pt idx="97">
                  <c:v>0.83</c:v>
                </c:pt>
                <c:pt idx="98">
                  <c:v>0.88</c:v>
                </c:pt>
                <c:pt idx="99">
                  <c:v>0.96</c:v>
                </c:pt>
                <c:pt idx="100">
                  <c:v>0.6</c:v>
                </c:pt>
                <c:pt idx="101">
                  <c:v>0.73</c:v>
                </c:pt>
                <c:pt idx="102">
                  <c:v>0.41</c:v>
                </c:pt>
                <c:pt idx="103">
                  <c:v>0.61</c:v>
                </c:pt>
                <c:pt idx="104">
                  <c:v>0.88</c:v>
                </c:pt>
                <c:pt idx="105">
                  <c:v>0.81</c:v>
                </c:pt>
                <c:pt idx="106">
                  <c:v>0.77</c:v>
                </c:pt>
                <c:pt idx="107">
                  <c:v>0.74</c:v>
                </c:pt>
                <c:pt idx="108">
                  <c:v>0.66</c:v>
                </c:pt>
                <c:pt idx="109">
                  <c:v>0.79</c:v>
                </c:pt>
                <c:pt idx="110">
                  <c:v>0.84</c:v>
                </c:pt>
                <c:pt idx="111">
                  <c:v>0.9</c:v>
                </c:pt>
                <c:pt idx="112">
                  <c:v>0.79</c:v>
                </c:pt>
                <c:pt idx="113">
                  <c:v>0.65</c:v>
                </c:pt>
                <c:pt idx="114">
                  <c:v>0.75</c:v>
                </c:pt>
                <c:pt idx="115">
                  <c:v>0.79</c:v>
                </c:pt>
                <c:pt idx="116">
                  <c:v>0.8</c:v>
                </c:pt>
                <c:pt idx="117">
                  <c:v>0.83</c:v>
                </c:pt>
                <c:pt idx="118">
                  <c:v>0.73</c:v>
                </c:pt>
                <c:pt idx="119">
                  <c:v>0.91</c:v>
                </c:pt>
                <c:pt idx="120">
                  <c:v>0.8</c:v>
                </c:pt>
                <c:pt idx="121">
                  <c:v>0.78</c:v>
                </c:pt>
                <c:pt idx="122">
                  <c:v>0.86</c:v>
                </c:pt>
                <c:pt idx="123">
                  <c:v>0.75</c:v>
                </c:pt>
                <c:pt idx="124">
                  <c:v>0.91</c:v>
                </c:pt>
                <c:pt idx="125">
                  <c:v>0.87</c:v>
                </c:pt>
                <c:pt idx="126">
                  <c:v>0.78</c:v>
                </c:pt>
                <c:pt idx="127">
                  <c:v>0.79</c:v>
                </c:pt>
                <c:pt idx="128">
                  <c:v>0.9</c:v>
                </c:pt>
                <c:pt idx="129">
                  <c:v>0.82</c:v>
                </c:pt>
                <c:pt idx="130">
                  <c:v>0.77</c:v>
                </c:pt>
                <c:pt idx="131">
                  <c:v>0.83</c:v>
                </c:pt>
                <c:pt idx="132">
                  <c:v>0.83</c:v>
                </c:pt>
                <c:pt idx="133">
                  <c:v>0.91</c:v>
                </c:pt>
                <c:pt idx="134">
                  <c:v>0.84</c:v>
                </c:pt>
                <c:pt idx="135">
                  <c:v>0.83</c:v>
                </c:pt>
                <c:pt idx="136">
                  <c:v>0.77</c:v>
                </c:pt>
                <c:pt idx="137">
                  <c:v>0.76</c:v>
                </c:pt>
                <c:pt idx="138">
                  <c:v>0.89</c:v>
                </c:pt>
                <c:pt idx="139">
                  <c:v>0.84</c:v>
                </c:pt>
                <c:pt idx="140">
                  <c:v>0.95</c:v>
                </c:pt>
                <c:pt idx="141">
                  <c:v>0.83</c:v>
                </c:pt>
                <c:pt idx="142">
                  <c:v>0.77</c:v>
                </c:pt>
                <c:pt idx="143">
                  <c:v>0.89</c:v>
                </c:pt>
                <c:pt idx="144">
                  <c:v>0.85</c:v>
                </c:pt>
                <c:pt idx="145">
                  <c:v>0.83</c:v>
                </c:pt>
                <c:pt idx="146">
                  <c:v>0.86</c:v>
                </c:pt>
                <c:pt idx="147">
                  <c:v>0.89</c:v>
                </c:pt>
                <c:pt idx="148">
                  <c:v>0.84</c:v>
                </c:pt>
                <c:pt idx="149">
                  <c:v>0.69</c:v>
                </c:pt>
                <c:pt idx="150">
                  <c:v>0.78</c:v>
                </c:pt>
                <c:pt idx="151">
                  <c:v>0.79</c:v>
                </c:pt>
                <c:pt idx="152">
                  <c:v>0.8</c:v>
                </c:pt>
                <c:pt idx="153">
                  <c:v>0.84</c:v>
                </c:pt>
                <c:pt idx="154">
                  <c:v>0.78</c:v>
                </c:pt>
                <c:pt idx="155">
                  <c:v>0.8</c:v>
                </c:pt>
                <c:pt idx="156">
                  <c:v>0.83</c:v>
                </c:pt>
                <c:pt idx="157">
                  <c:v>0.8</c:v>
                </c:pt>
                <c:pt idx="158">
                  <c:v>0.84</c:v>
                </c:pt>
                <c:pt idx="159">
                  <c:v>0.79</c:v>
                </c:pt>
                <c:pt idx="160">
                  <c:v>0.84</c:v>
                </c:pt>
                <c:pt idx="161">
                  <c:v>0.75</c:v>
                </c:pt>
                <c:pt idx="162">
                  <c:v>0.7</c:v>
                </c:pt>
                <c:pt idx="163">
                  <c:v>0.79</c:v>
                </c:pt>
                <c:pt idx="164">
                  <c:v>0.83</c:v>
                </c:pt>
                <c:pt idx="165">
                  <c:v>0.75</c:v>
                </c:pt>
                <c:pt idx="166">
                  <c:v>0.87</c:v>
                </c:pt>
                <c:pt idx="167">
                  <c:v>0.78</c:v>
                </c:pt>
                <c:pt idx="168">
                  <c:v>0.85</c:v>
                </c:pt>
                <c:pt idx="169">
                  <c:v>0.66</c:v>
                </c:pt>
                <c:pt idx="170">
                  <c:v>0.82</c:v>
                </c:pt>
                <c:pt idx="171">
                  <c:v>0.91</c:v>
                </c:pt>
                <c:pt idx="172">
                  <c:v>0.78</c:v>
                </c:pt>
                <c:pt idx="173">
                  <c:v>0.9</c:v>
                </c:pt>
                <c:pt idx="174">
                  <c:v>0.8</c:v>
                </c:pt>
                <c:pt idx="175">
                  <c:v>0.82</c:v>
                </c:pt>
                <c:pt idx="176">
                  <c:v>0.86</c:v>
                </c:pt>
                <c:pt idx="177">
                  <c:v>0.84</c:v>
                </c:pt>
                <c:pt idx="178">
                  <c:v>0.81</c:v>
                </c:pt>
                <c:pt idx="179">
                  <c:v>0.9</c:v>
                </c:pt>
                <c:pt idx="180">
                  <c:v>0.9</c:v>
                </c:pt>
                <c:pt idx="181">
                  <c:v>0.83</c:v>
                </c:pt>
                <c:pt idx="182">
                  <c:v>0.88</c:v>
                </c:pt>
                <c:pt idx="183">
                  <c:v>0.87</c:v>
                </c:pt>
                <c:pt idx="184">
                  <c:v>0.83</c:v>
                </c:pt>
                <c:pt idx="185">
                  <c:v>0.85</c:v>
                </c:pt>
                <c:pt idx="186">
                  <c:v>0.86</c:v>
                </c:pt>
                <c:pt idx="187">
                  <c:v>0.87</c:v>
                </c:pt>
                <c:pt idx="188">
                  <c:v>0.7</c:v>
                </c:pt>
                <c:pt idx="189">
                  <c:v>0.71</c:v>
                </c:pt>
                <c:pt idx="190">
                  <c:v>0.84</c:v>
                </c:pt>
                <c:pt idx="191">
                  <c:v>0.85</c:v>
                </c:pt>
                <c:pt idx="192">
                  <c:v>0.86</c:v>
                </c:pt>
                <c:pt idx="193">
                  <c:v>0.76</c:v>
                </c:pt>
                <c:pt idx="194">
                  <c:v>0.86</c:v>
                </c:pt>
                <c:pt idx="195">
                  <c:v>0.85</c:v>
                </c:pt>
                <c:pt idx="196">
                  <c:v>0.98</c:v>
                </c:pt>
                <c:pt idx="197">
                  <c:v>0.83</c:v>
                </c:pt>
                <c:pt idx="198">
                  <c:v>0.9</c:v>
                </c:pt>
                <c:pt idx="199">
                  <c:v>0.96</c:v>
                </c:pt>
                <c:pt idx="200">
                  <c:v>0.96</c:v>
                </c:pt>
                <c:pt idx="201">
                  <c:v>0.9</c:v>
                </c:pt>
                <c:pt idx="202">
                  <c:v>0.92</c:v>
                </c:pt>
                <c:pt idx="203">
                  <c:v>0.93</c:v>
                </c:pt>
                <c:pt idx="204">
                  <c:v>0.87</c:v>
                </c:pt>
                <c:pt idx="205">
                  <c:v>0.93</c:v>
                </c:pt>
                <c:pt idx="206">
                  <c:v>0.93</c:v>
                </c:pt>
                <c:pt idx="207">
                  <c:v>0.8</c:v>
                </c:pt>
                <c:pt idx="208">
                  <c:v>0.96</c:v>
                </c:pt>
                <c:pt idx="209">
                  <c:v>0.86</c:v>
                </c:pt>
                <c:pt idx="210">
                  <c:v>0.94</c:v>
                </c:pt>
                <c:pt idx="211">
                  <c:v>0.91</c:v>
                </c:pt>
                <c:pt idx="212">
                  <c:v>0.93</c:v>
                </c:pt>
                <c:pt idx="213">
                  <c:v>0.87</c:v>
                </c:pt>
                <c:pt idx="214">
                  <c:v>0.85</c:v>
                </c:pt>
                <c:pt idx="215">
                  <c:v>0.96</c:v>
                </c:pt>
                <c:pt idx="216">
                  <c:v>0.83</c:v>
                </c:pt>
                <c:pt idx="217">
                  <c:v>0.95</c:v>
                </c:pt>
                <c:pt idx="218">
                  <c:v>0.75</c:v>
                </c:pt>
                <c:pt idx="219">
                  <c:v>0.83</c:v>
                </c:pt>
                <c:pt idx="220">
                  <c:v>0.79</c:v>
                </c:pt>
                <c:pt idx="221">
                  <c:v>0.95</c:v>
                </c:pt>
                <c:pt idx="222">
                  <c:v>0.83</c:v>
                </c:pt>
                <c:pt idx="223">
                  <c:v>0.68</c:v>
                </c:pt>
                <c:pt idx="224">
                  <c:v>0.88</c:v>
                </c:pt>
                <c:pt idx="225">
                  <c:v>0.79</c:v>
                </c:pt>
                <c:pt idx="226">
                  <c:v>0.84</c:v>
                </c:pt>
                <c:pt idx="227">
                  <c:v>0.79</c:v>
                </c:pt>
                <c:pt idx="228">
                  <c:v>0.75</c:v>
                </c:pt>
                <c:pt idx="229">
                  <c:v>0.67</c:v>
                </c:pt>
                <c:pt idx="230">
                  <c:v>0.86</c:v>
                </c:pt>
                <c:pt idx="231">
                  <c:v>0.71</c:v>
                </c:pt>
                <c:pt idx="232">
                  <c:v>0.63</c:v>
                </c:pt>
                <c:pt idx="233">
                  <c:v>0.86</c:v>
                </c:pt>
                <c:pt idx="234">
                  <c:v>0.75</c:v>
                </c:pt>
                <c:pt idx="235">
                  <c:v>0.79</c:v>
                </c:pt>
                <c:pt idx="236">
                  <c:v>0.84</c:v>
                </c:pt>
                <c:pt idx="237">
                  <c:v>0.77</c:v>
                </c:pt>
                <c:pt idx="238">
                  <c:v>0.76</c:v>
                </c:pt>
                <c:pt idx="239">
                  <c:v>0.84</c:v>
                </c:pt>
                <c:pt idx="240">
                  <c:v>0.77</c:v>
                </c:pt>
                <c:pt idx="241">
                  <c:v>0.8</c:v>
                </c:pt>
                <c:pt idx="242">
                  <c:v>0.86</c:v>
                </c:pt>
                <c:pt idx="243">
                  <c:v>0.82</c:v>
                </c:pt>
                <c:pt idx="244">
                  <c:v>0.96</c:v>
                </c:pt>
                <c:pt idx="245">
                  <c:v>0.77</c:v>
                </c:pt>
                <c:pt idx="246">
                  <c:v>0.82</c:v>
                </c:pt>
                <c:pt idx="247">
                  <c:v>0.73</c:v>
                </c:pt>
                <c:pt idx="248">
                  <c:v>0.84</c:v>
                </c:pt>
                <c:pt idx="249">
                  <c:v>0.73</c:v>
                </c:pt>
                <c:pt idx="250">
                  <c:v>0.83</c:v>
                </c:pt>
                <c:pt idx="251">
                  <c:v>0.74</c:v>
                </c:pt>
                <c:pt idx="252">
                  <c:v>0.75</c:v>
                </c:pt>
                <c:pt idx="253">
                  <c:v>0.91</c:v>
                </c:pt>
                <c:pt idx="254">
                  <c:v>0.86</c:v>
                </c:pt>
                <c:pt idx="255">
                  <c:v>0.91</c:v>
                </c:pt>
                <c:pt idx="256">
                  <c:v>0.8</c:v>
                </c:pt>
                <c:pt idx="257">
                  <c:v>0.94</c:v>
                </c:pt>
                <c:pt idx="258">
                  <c:v>0.92</c:v>
                </c:pt>
                <c:pt idx="259">
                  <c:v>0.68</c:v>
                </c:pt>
                <c:pt idx="260">
                  <c:v>0.92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E5-4E1C-8177-6EC5974AC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8259600"/>
        <c:axId val="1588276240"/>
      </c:scatterChart>
      <c:valAx>
        <c:axId val="158825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8276240"/>
        <c:crosses val="autoZero"/>
        <c:crossBetween val="midCat"/>
      </c:valAx>
      <c:valAx>
        <c:axId val="158827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8259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'Tabella 3.9'!$A$9:$A$269</cx:f>
        <cx:lvl ptCount="261">
          <cx:pt idx="0">AGR/01</cx:pt>
          <cx:pt idx="1">AGR/01</cx:pt>
          <cx:pt idx="2">AGR/01</cx:pt>
          <cx:pt idx="3">AGR/01</cx:pt>
          <cx:pt idx="4">AGR/01</cx:pt>
          <cx:pt idx="5">AGR/01</cx:pt>
          <cx:pt idx="6">AGR/01</cx:pt>
          <cx:pt idx="7">AGR/01</cx:pt>
          <cx:pt idx="8">AGR/01</cx:pt>
          <cx:pt idx="9">AGR/01</cx:pt>
          <cx:pt idx="10">AGR/01</cx:pt>
          <cx:pt idx="11">AGR/01</cx:pt>
          <cx:pt idx="12">AGR/01</cx:pt>
          <cx:pt idx="13">AGR/01</cx:pt>
          <cx:pt idx="14">AGR/01</cx:pt>
          <cx:pt idx="15">AGR/01</cx:pt>
          <cx:pt idx="16">AGR/01</cx:pt>
          <cx:pt idx="17">AGR/01</cx:pt>
          <cx:pt idx="18">AGR/01</cx:pt>
          <cx:pt idx="19">AGR/01</cx:pt>
          <cx:pt idx="20">AGR/01</cx:pt>
          <cx:pt idx="21">AGR/01</cx:pt>
          <cx:pt idx="22">AGR/01</cx:pt>
          <cx:pt idx="23">AGR/01</cx:pt>
          <cx:pt idx="24">AGR/01</cx:pt>
          <cx:pt idx="25">AGR/01</cx:pt>
          <cx:pt idx="26">AGR/02</cx:pt>
          <cx:pt idx="27">AGR/02</cx:pt>
          <cx:pt idx="28">AGR/02</cx:pt>
          <cx:pt idx="29">AGR/02</cx:pt>
          <cx:pt idx="30">AGR/02</cx:pt>
          <cx:pt idx="31">AGR/02</cx:pt>
          <cx:pt idx="32">AGR/02</cx:pt>
          <cx:pt idx="33">AGR/02</cx:pt>
          <cx:pt idx="34">AGR/02</cx:pt>
          <cx:pt idx="35">AGR/02</cx:pt>
          <cx:pt idx="36">AGR/02</cx:pt>
          <cx:pt idx="37">AGR/02</cx:pt>
          <cx:pt idx="38">AGR/02</cx:pt>
          <cx:pt idx="39">AGR/02</cx:pt>
          <cx:pt idx="40">AGR/02</cx:pt>
          <cx:pt idx="41">AGR/02</cx:pt>
          <cx:pt idx="42">AGR/02</cx:pt>
          <cx:pt idx="43">AGR/02</cx:pt>
          <cx:pt idx="44">AGR/03</cx:pt>
          <cx:pt idx="45">AGR/03</cx:pt>
          <cx:pt idx="46">AGR/03</cx:pt>
          <cx:pt idx="47">AGR/03</cx:pt>
          <cx:pt idx="48">AGR/03</cx:pt>
          <cx:pt idx="49">AGR/03</cx:pt>
          <cx:pt idx="50">AGR/03</cx:pt>
          <cx:pt idx="51">AGR/03</cx:pt>
          <cx:pt idx="52">AGR/03</cx:pt>
          <cx:pt idx="53">AGR/03</cx:pt>
          <cx:pt idx="54">AGR/03</cx:pt>
          <cx:pt idx="55">AGR/03</cx:pt>
          <cx:pt idx="56">AGR/03</cx:pt>
          <cx:pt idx="57">AGR/03</cx:pt>
          <cx:pt idx="58">AGR/03</cx:pt>
          <cx:pt idx="59">AGR/03</cx:pt>
          <cx:pt idx="60">AGR/03</cx:pt>
          <cx:pt idx="61">AGR/04</cx:pt>
          <cx:pt idx="62">AGR/04</cx:pt>
          <cx:pt idx="63">AGR/04</cx:pt>
          <cx:pt idx="64">AGR/04</cx:pt>
          <cx:pt idx="65">AGR/04</cx:pt>
          <cx:pt idx="66">AGR/04</cx:pt>
          <cx:pt idx="67">AGR/04</cx:pt>
          <cx:pt idx="68">AGR/05</cx:pt>
          <cx:pt idx="69">AGR/05</cx:pt>
          <cx:pt idx="70">AGR/05</cx:pt>
          <cx:pt idx="71">AGR/05</cx:pt>
          <cx:pt idx="72">AGR/05</cx:pt>
          <cx:pt idx="73">AGR/05</cx:pt>
          <cx:pt idx="74">AGR/05</cx:pt>
          <cx:pt idx="75">AGR/05</cx:pt>
          <cx:pt idx="76">AGR/05</cx:pt>
          <cx:pt idx="77">AGR/06</cx:pt>
          <cx:pt idx="78">AGR/07</cx:pt>
          <cx:pt idx="79">AGR/07</cx:pt>
          <cx:pt idx="80">AGR/07</cx:pt>
          <cx:pt idx="81">AGR/07</cx:pt>
          <cx:pt idx="82">AGR/07</cx:pt>
          <cx:pt idx="83">AGR/07</cx:pt>
          <cx:pt idx="84">AGR/07</cx:pt>
          <cx:pt idx="85">AGR/07</cx:pt>
          <cx:pt idx="86">AGR/07</cx:pt>
          <cx:pt idx="87">AGR/07</cx:pt>
          <cx:pt idx="88">AGR/07</cx:pt>
          <cx:pt idx="89">AGR/07</cx:pt>
          <cx:pt idx="90">AGR/07</cx:pt>
          <cx:pt idx="91">AGR/08</cx:pt>
          <cx:pt idx="92">AGR/08</cx:pt>
          <cx:pt idx="93">AGR/08</cx:pt>
          <cx:pt idx="94">AGR/08</cx:pt>
          <cx:pt idx="95">AGR/08</cx:pt>
          <cx:pt idx="96">AGR/08</cx:pt>
          <cx:pt idx="97">AGR/08</cx:pt>
          <cx:pt idx="98">AGR/08</cx:pt>
          <cx:pt idx="99">AGR/08</cx:pt>
          <cx:pt idx="100">AGR/09</cx:pt>
          <cx:pt idx="101">AGR/09</cx:pt>
          <cx:pt idx="102">AGR/09</cx:pt>
          <cx:pt idx="103">AGR/09</cx:pt>
          <cx:pt idx="104">AGR/09</cx:pt>
          <cx:pt idx="105">AGR/09</cx:pt>
          <cx:pt idx="106">AGR/09</cx:pt>
          <cx:pt idx="107">AGR/09</cx:pt>
          <cx:pt idx="108">AGR/09</cx:pt>
          <cx:pt idx="109">AGR/09</cx:pt>
          <cx:pt idx="110">AGR/09</cx:pt>
          <cx:pt idx="111">AGR/10</cx:pt>
          <cx:pt idx="112">AGR/10</cx:pt>
          <cx:pt idx="113">AGR/10</cx:pt>
          <cx:pt idx="114">AGR/10</cx:pt>
          <cx:pt idx="115">AGR/10</cx:pt>
          <cx:pt idx="116">AGR/10</cx:pt>
          <cx:pt idx="117">AGR/11</cx:pt>
          <cx:pt idx="118">AGR/11</cx:pt>
          <cx:pt idx="119">AGR/11</cx:pt>
          <cx:pt idx="120">AGR/11</cx:pt>
          <cx:pt idx="121">AGR/11</cx:pt>
          <cx:pt idx="122">AGR/11</cx:pt>
          <cx:pt idx="123">AGR/11</cx:pt>
          <cx:pt idx="124">AGR/11</cx:pt>
          <cx:pt idx="125">AGR/11</cx:pt>
          <cx:pt idx="126">AGR/11</cx:pt>
          <cx:pt idx="127">AGR/11</cx:pt>
          <cx:pt idx="128">AGR/11</cx:pt>
          <cx:pt idx="129">AGR/11</cx:pt>
          <cx:pt idx="130">AGR/11</cx:pt>
          <cx:pt idx="131">AGR/11</cx:pt>
          <cx:pt idx="132">AGR/11</cx:pt>
          <cx:pt idx="133">AGR/12</cx:pt>
          <cx:pt idx="134">AGR/12</cx:pt>
          <cx:pt idx="135">AGR/12</cx:pt>
          <cx:pt idx="136">AGR/12</cx:pt>
          <cx:pt idx="137">AGR/12</cx:pt>
          <cx:pt idx="138">AGR/12</cx:pt>
          <cx:pt idx="139">AGR/12</cx:pt>
          <cx:pt idx="140">AGR/12</cx:pt>
          <cx:pt idx="141">AGR/12</cx:pt>
          <cx:pt idx="142">AGR/12</cx:pt>
          <cx:pt idx="143">AGR/12</cx:pt>
          <cx:pt idx="144">AGR/12</cx:pt>
          <cx:pt idx="145">AGR/12</cx:pt>
          <cx:pt idx="146">AGR/12</cx:pt>
          <cx:pt idx="147">AGR/12</cx:pt>
          <cx:pt idx="148">AGR/12</cx:pt>
          <cx:pt idx="149">AGR/12</cx:pt>
          <cx:pt idx="150">AGR/13</cx:pt>
          <cx:pt idx="151">AGR/13</cx:pt>
          <cx:pt idx="152">AGR/13</cx:pt>
          <cx:pt idx="153">AGR/13</cx:pt>
          <cx:pt idx="154">AGR/13</cx:pt>
          <cx:pt idx="155">AGR/13</cx:pt>
          <cx:pt idx="156">AGR/13</cx:pt>
          <cx:pt idx="157">AGR/13</cx:pt>
          <cx:pt idx="158">AGR/13</cx:pt>
          <cx:pt idx="159">AGR/13</cx:pt>
          <cx:pt idx="160">AGR/13</cx:pt>
          <cx:pt idx="161">AGR/13</cx:pt>
          <cx:pt idx="162">AGR/13</cx:pt>
          <cx:pt idx="163">AGR/13</cx:pt>
          <cx:pt idx="164">AGR/13</cx:pt>
          <cx:pt idx="165">AGR/13</cx:pt>
          <cx:pt idx="166">AGR/13</cx:pt>
          <cx:pt idx="167">AGR/14</cx:pt>
          <cx:pt idx="168">AGR/14</cx:pt>
          <cx:pt idx="169">AGR/14</cx:pt>
          <cx:pt idx="170">AGR/14</cx:pt>
          <cx:pt idx="171">AGR/15</cx:pt>
          <cx:pt idx="172">AGR/15</cx:pt>
          <cx:pt idx="173">AGR/15</cx:pt>
          <cx:pt idx="174">AGR/15</cx:pt>
          <cx:pt idx="175">AGR/15</cx:pt>
          <cx:pt idx="176">AGR/15</cx:pt>
          <cx:pt idx="177">AGR/15</cx:pt>
          <cx:pt idx="178">AGR/15</cx:pt>
          <cx:pt idx="179">AGR/15</cx:pt>
          <cx:pt idx="180">AGR/15</cx:pt>
          <cx:pt idx="181">AGR/15</cx:pt>
          <cx:pt idx="182">AGR/15</cx:pt>
          <cx:pt idx="183">AGR/15</cx:pt>
          <cx:pt idx="184">AGR/15</cx:pt>
          <cx:pt idx="185">AGR/15</cx:pt>
          <cx:pt idx="186">AGR/15</cx:pt>
          <cx:pt idx="187">AGR/15</cx:pt>
          <cx:pt idx="188">AGR/15</cx:pt>
          <cx:pt idx="189">AGR/15</cx:pt>
          <cx:pt idx="190">AGR/15</cx:pt>
          <cx:pt idx="191">AGR/15</cx:pt>
          <cx:pt idx="192">AGR/15</cx:pt>
          <cx:pt idx="193">AGR/15</cx:pt>
          <cx:pt idx="194">AGR/15</cx:pt>
          <cx:pt idx="195">AGR/15</cx:pt>
          <cx:pt idx="196">AGR/16</cx:pt>
          <cx:pt idx="197">AGR/16</cx:pt>
          <cx:pt idx="198">AGR/16</cx:pt>
          <cx:pt idx="199">AGR/16</cx:pt>
          <cx:pt idx="200">AGR/16</cx:pt>
          <cx:pt idx="201">AGR/16</cx:pt>
          <cx:pt idx="202">AGR/16</cx:pt>
          <cx:pt idx="203">AGR/16</cx:pt>
          <cx:pt idx="204">AGR/16</cx:pt>
          <cx:pt idx="205">AGR/16</cx:pt>
          <cx:pt idx="206">AGR/16</cx:pt>
          <cx:pt idx="207">AGR/16</cx:pt>
          <cx:pt idx="208">AGR/16</cx:pt>
          <cx:pt idx="209">AGR/16</cx:pt>
          <cx:pt idx="210">AGR/16</cx:pt>
          <cx:pt idx="211">AGR/16</cx:pt>
          <cx:pt idx="212">AGR/16</cx:pt>
          <cx:pt idx="213">AGR/16</cx:pt>
          <cx:pt idx="214">AGR/16</cx:pt>
          <cx:pt idx="215">AGR/16</cx:pt>
          <cx:pt idx="216">AGR/16</cx:pt>
          <cx:pt idx="217">AGR/16</cx:pt>
          <cx:pt idx="218">AGR/17</cx:pt>
          <cx:pt idx="219">AGR/17</cx:pt>
          <cx:pt idx="220">AGR/17</cx:pt>
          <cx:pt idx="221">AGR/17</cx:pt>
          <cx:pt idx="222">AGR/17</cx:pt>
          <cx:pt idx="223">AGR/17</cx:pt>
          <cx:pt idx="224">AGR/17</cx:pt>
          <cx:pt idx="225">AGR/17</cx:pt>
          <cx:pt idx="226">AGR/17</cx:pt>
          <cx:pt idx="227">AGR/17</cx:pt>
          <cx:pt idx="228">AGR/17</cx:pt>
          <cx:pt idx="229">AGR/18</cx:pt>
          <cx:pt idx="230">AGR/18</cx:pt>
          <cx:pt idx="231">AGR/18</cx:pt>
          <cx:pt idx="232">AGR/18</cx:pt>
          <cx:pt idx="233">AGR/18</cx:pt>
          <cx:pt idx="234">AGR/18</cx:pt>
          <cx:pt idx="235">AGR/18</cx:pt>
          <cx:pt idx="236">AGR/18</cx:pt>
          <cx:pt idx="237">AGR/19</cx:pt>
          <cx:pt idx="238">AGR/19</cx:pt>
          <cx:pt idx="239">AGR/19</cx:pt>
          <cx:pt idx="240">AGR/19</cx:pt>
          <cx:pt idx="241">AGR/19</cx:pt>
          <cx:pt idx="242">AGR/19</cx:pt>
          <cx:pt idx="243">AGR/19</cx:pt>
          <cx:pt idx="244">AGR/19</cx:pt>
          <cx:pt idx="245">AGR/19</cx:pt>
          <cx:pt idx="246">AGR/19</cx:pt>
          <cx:pt idx="247">AGR/19</cx:pt>
          <cx:pt idx="248">AGR/19</cx:pt>
          <cx:pt idx="249">AGR/19</cx:pt>
          <cx:pt idx="250">AGR/19</cx:pt>
          <cx:pt idx="251">AGR/19</cx:pt>
          <cx:pt idx="252">AGR/19</cx:pt>
          <cx:pt idx="253">AGR/19</cx:pt>
          <cx:pt idx="254">AGR/19</cx:pt>
          <cx:pt idx="255">AGR/20</cx:pt>
          <cx:pt idx="256">AGR/20</cx:pt>
          <cx:pt idx="257">AGR/20</cx:pt>
          <cx:pt idx="258">AGR/20</cx:pt>
          <cx:pt idx="259">AGR/20</cx:pt>
          <cx:pt idx="260">AGR/20</cx:pt>
        </cx:lvl>
      </cx:strDim>
      <cx:numDim type="val">
        <cx:f>'Tabella 3.9'!$E$9:$E$269</cx:f>
        <cx:lvl ptCount="261" formatCode="Standard">
          <cx:pt idx="0">0.71999999999999997</cx:pt>
          <cx:pt idx="1">0.79000000000000004</cx:pt>
          <cx:pt idx="2">0.82999999999999996</cx:pt>
          <cx:pt idx="3">0.68000000000000005</cx:pt>
          <cx:pt idx="4">0.82999999999999996</cx:pt>
          <cx:pt idx="5">0.79000000000000004</cx:pt>
          <cx:pt idx="6">0.88</cx:pt>
          <cx:pt idx="7">0.90000000000000002</cx:pt>
          <cx:pt idx="8">0.73999999999999999</cx:pt>
          <cx:pt idx="9">0.75</cx:pt>
          <cx:pt idx="10">0.93000000000000005</cx:pt>
          <cx:pt idx="11">0.90000000000000002</cx:pt>
          <cx:pt idx="12">0.85999999999999999</cx:pt>
          <cx:pt idx="13">0.76000000000000001</cx:pt>
          <cx:pt idx="14">0.85999999999999999</cx:pt>
          <cx:pt idx="15">0.85999999999999999</cx:pt>
          <cx:pt idx="16">0.84999999999999998</cx:pt>
          <cx:pt idx="17">0.73999999999999999</cx:pt>
          <cx:pt idx="18">0.63</cx:pt>
          <cx:pt idx="19">0.70999999999999996</cx:pt>
          <cx:pt idx="20">0.73999999999999999</cx:pt>
          <cx:pt idx="21">0.88</cx:pt>
          <cx:pt idx="22">0.80000000000000004</cx:pt>
          <cx:pt idx="23">0.78000000000000003</cx:pt>
          <cx:pt idx="24">0.73999999999999999</cx:pt>
          <cx:pt idx="25">0.92000000000000004</cx:pt>
          <cx:pt idx="26">0.81000000000000005</cx:pt>
          <cx:pt idx="27">0.71999999999999997</cx:pt>
          <cx:pt idx="28">0.80000000000000004</cx:pt>
          <cx:pt idx="29">0.80000000000000004</cx:pt>
          <cx:pt idx="30">0.82999999999999996</cx:pt>
          <cx:pt idx="31">0.79000000000000004</cx:pt>
          <cx:pt idx="32">0.90000000000000002</cx:pt>
          <cx:pt idx="33">0.91000000000000003</cx:pt>
          <cx:pt idx="34">0.83999999999999997</cx:pt>
          <cx:pt idx="35">0.77000000000000002</cx:pt>
          <cx:pt idx="36">0.82999999999999996</cx:pt>
          <cx:pt idx="37">0.81000000000000005</cx:pt>
          <cx:pt idx="38">0.93999999999999995</cx:pt>
          <cx:pt idx="39">0.79000000000000004</cx:pt>
          <cx:pt idx="40">0.88</cx:pt>
          <cx:pt idx="41">0.84999999999999998</cx:pt>
          <cx:pt idx="42">0.87</cx:pt>
          <cx:pt idx="43">0.81000000000000005</cx:pt>
          <cx:pt idx="44">0.81000000000000005</cx:pt>
          <cx:pt idx="45">0.68999999999999995</cx:pt>
          <cx:pt idx="46">0.70999999999999996</cx:pt>
          <cx:pt idx="47">0.93000000000000005</cx:pt>
          <cx:pt idx="48">0.68999999999999995</cx:pt>
          <cx:pt idx="49">0.81999999999999995</cx:pt>
          <cx:pt idx="50">0.82999999999999996</cx:pt>
          <cx:pt idx="51">0.81999999999999995</cx:pt>
          <cx:pt idx="52">0.89000000000000001</cx:pt>
          <cx:pt idx="53">0.92000000000000004</cx:pt>
          <cx:pt idx="54">0.72999999999999998</cx:pt>
          <cx:pt idx="55">0.81000000000000005</cx:pt>
          <cx:pt idx="56">0.84999999999999998</cx:pt>
          <cx:pt idx="57">0.75</cx:pt>
          <cx:pt idx="58">0.75</cx:pt>
          <cx:pt idx="59">0.77000000000000002</cx:pt>
          <cx:pt idx="60">0.82999999999999996</cx:pt>
          <cx:pt idx="61">0.79000000000000004</cx:pt>
          <cx:pt idx="62">0.82999999999999996</cx:pt>
          <cx:pt idx="63">0.85999999999999999</cx:pt>
          <cx:pt idx="64">0.93000000000000005</cx:pt>
          <cx:pt idx="65">0.87</cx:pt>
          <cx:pt idx="66">0.84999999999999998</cx:pt>
          <cx:pt idx="67">0.80000000000000004</cx:pt>
          <cx:pt idx="68">0.81000000000000005</cx:pt>
          <cx:pt idx="69">0.81000000000000005</cx:pt>
          <cx:pt idx="70">0.82999999999999996</cx:pt>
          <cx:pt idx="71">0.69999999999999996</cx:pt>
          <cx:pt idx="72">0.70999999999999996</cx:pt>
          <cx:pt idx="73">0.75</cx:pt>
          <cx:pt idx="74">0.57999999999999996</cx:pt>
          <cx:pt idx="75">0.84999999999999998</cx:pt>
          <cx:pt idx="76">0.82999999999999996</cx:pt>
          <cx:pt idx="77">0.72999999999999998</cx:pt>
          <cx:pt idx="78">0.72999999999999998</cx:pt>
          <cx:pt idx="79">0.94999999999999996</cx:pt>
          <cx:pt idx="80">0.68999999999999995</cx:pt>
          <cx:pt idx="81">0.70999999999999996</cx:pt>
          <cx:pt idx="82">0.88</cx:pt>
          <cx:pt idx="83">0.79000000000000004</cx:pt>
          <cx:pt idx="84">0.84999999999999998</cx:pt>
          <cx:pt idx="85">0.78000000000000003</cx:pt>
          <cx:pt idx="86">0.68000000000000005</cx:pt>
          <cx:pt idx="87">0.69999999999999996</cx:pt>
          <cx:pt idx="88">0.68999999999999995</cx:pt>
          <cx:pt idx="89">0.84999999999999998</cx:pt>
          <cx:pt idx="90">0.91000000000000003</cx:pt>
          <cx:pt idx="91">0.88</cx:pt>
          <cx:pt idx="92">0.89000000000000001</cx:pt>
          <cx:pt idx="93">0.79000000000000004</cx:pt>
          <cx:pt idx="94">0.89000000000000001</cx:pt>
          <cx:pt idx="95">0.95999999999999996</cx:pt>
          <cx:pt idx="96">0.85999999999999999</cx:pt>
          <cx:pt idx="97">0.82999999999999996</cx:pt>
          <cx:pt idx="98">0.88</cx:pt>
          <cx:pt idx="99">0.95999999999999996</cx:pt>
          <cx:pt idx="100">0.59999999999999998</cx:pt>
          <cx:pt idx="101">0.72999999999999998</cx:pt>
          <cx:pt idx="102">0.40999999999999998</cx:pt>
          <cx:pt idx="103">0.60999999999999999</cx:pt>
          <cx:pt idx="104">0.88</cx:pt>
          <cx:pt idx="105">0.81000000000000005</cx:pt>
          <cx:pt idx="106">0.77000000000000002</cx:pt>
          <cx:pt idx="107">0.73999999999999999</cx:pt>
          <cx:pt idx="108">0.66000000000000003</cx:pt>
          <cx:pt idx="109">0.79000000000000004</cx:pt>
          <cx:pt idx="110">0.83999999999999997</cx:pt>
          <cx:pt idx="111">0.90000000000000002</cx:pt>
          <cx:pt idx="112">0.79000000000000004</cx:pt>
          <cx:pt idx="113">0.65000000000000002</cx:pt>
          <cx:pt idx="114">0.75</cx:pt>
          <cx:pt idx="115">0.79000000000000004</cx:pt>
          <cx:pt idx="116">0.80000000000000004</cx:pt>
          <cx:pt idx="117">0.82999999999999996</cx:pt>
          <cx:pt idx="118">0.72999999999999998</cx:pt>
          <cx:pt idx="119">0.91000000000000003</cx:pt>
          <cx:pt idx="120">0.80000000000000004</cx:pt>
          <cx:pt idx="121">0.78000000000000003</cx:pt>
          <cx:pt idx="122">0.85999999999999999</cx:pt>
          <cx:pt idx="123">0.75</cx:pt>
          <cx:pt idx="124">0.91000000000000003</cx:pt>
          <cx:pt idx="125">0.87</cx:pt>
          <cx:pt idx="126">0.78000000000000003</cx:pt>
          <cx:pt idx="127">0.79000000000000004</cx:pt>
          <cx:pt idx="128">0.90000000000000002</cx:pt>
          <cx:pt idx="129">0.81999999999999995</cx:pt>
          <cx:pt idx="130">0.77000000000000002</cx:pt>
          <cx:pt idx="131">0.82999999999999996</cx:pt>
          <cx:pt idx="132">0.82999999999999996</cx:pt>
          <cx:pt idx="133">0.91000000000000003</cx:pt>
          <cx:pt idx="134">0.83999999999999997</cx:pt>
          <cx:pt idx="135">0.82999999999999996</cx:pt>
          <cx:pt idx="136">0.77000000000000002</cx:pt>
          <cx:pt idx="137">0.76000000000000001</cx:pt>
          <cx:pt idx="138">0.89000000000000001</cx:pt>
          <cx:pt idx="139">0.83999999999999997</cx:pt>
          <cx:pt idx="140">0.94999999999999996</cx:pt>
          <cx:pt idx="141">0.82999999999999996</cx:pt>
          <cx:pt idx="142">0.77000000000000002</cx:pt>
          <cx:pt idx="143">0.89000000000000001</cx:pt>
          <cx:pt idx="144">0.84999999999999998</cx:pt>
          <cx:pt idx="145">0.82999999999999996</cx:pt>
          <cx:pt idx="146">0.85999999999999999</cx:pt>
          <cx:pt idx="147">0.89000000000000001</cx:pt>
          <cx:pt idx="148">0.83999999999999997</cx:pt>
          <cx:pt idx="149">0.68999999999999995</cx:pt>
          <cx:pt idx="150">0.78000000000000003</cx:pt>
          <cx:pt idx="151">0.79000000000000004</cx:pt>
          <cx:pt idx="152">0.80000000000000004</cx:pt>
          <cx:pt idx="153">0.83999999999999997</cx:pt>
          <cx:pt idx="154">0.78000000000000003</cx:pt>
          <cx:pt idx="155">0.80000000000000004</cx:pt>
          <cx:pt idx="156">0.82999999999999996</cx:pt>
          <cx:pt idx="157">0.80000000000000004</cx:pt>
          <cx:pt idx="158">0.83999999999999997</cx:pt>
          <cx:pt idx="159">0.79000000000000004</cx:pt>
          <cx:pt idx="160">0.83999999999999997</cx:pt>
          <cx:pt idx="161">0.75</cx:pt>
          <cx:pt idx="162">0.69999999999999996</cx:pt>
          <cx:pt idx="163">0.79000000000000004</cx:pt>
          <cx:pt idx="164">0.82999999999999996</cx:pt>
          <cx:pt idx="165">0.75</cx:pt>
          <cx:pt idx="166">0.87</cx:pt>
          <cx:pt idx="167">0.78000000000000003</cx:pt>
          <cx:pt idx="168">0.84999999999999998</cx:pt>
          <cx:pt idx="169">0.66000000000000003</cx:pt>
          <cx:pt idx="170">0.81999999999999995</cx:pt>
          <cx:pt idx="171">0.91000000000000003</cx:pt>
          <cx:pt idx="172">0.78000000000000003</cx:pt>
          <cx:pt idx="173">0.90000000000000002</cx:pt>
          <cx:pt idx="174">0.80000000000000004</cx:pt>
          <cx:pt idx="175">0.81999999999999995</cx:pt>
          <cx:pt idx="176">0.85999999999999999</cx:pt>
          <cx:pt idx="177">0.83999999999999997</cx:pt>
          <cx:pt idx="178">0.81000000000000005</cx:pt>
          <cx:pt idx="179">0.90000000000000002</cx:pt>
          <cx:pt idx="180">0.90000000000000002</cx:pt>
          <cx:pt idx="181">0.82999999999999996</cx:pt>
          <cx:pt idx="182">0.88</cx:pt>
          <cx:pt idx="183">0.87</cx:pt>
          <cx:pt idx="184">0.82999999999999996</cx:pt>
          <cx:pt idx="185">0.84999999999999998</cx:pt>
          <cx:pt idx="186">0.85999999999999999</cx:pt>
          <cx:pt idx="187">0.87</cx:pt>
          <cx:pt idx="188">0.69999999999999996</cx:pt>
          <cx:pt idx="189">0.70999999999999996</cx:pt>
          <cx:pt idx="190">0.83999999999999997</cx:pt>
          <cx:pt idx="191">0.84999999999999998</cx:pt>
          <cx:pt idx="192">0.85999999999999999</cx:pt>
          <cx:pt idx="193">0.76000000000000001</cx:pt>
          <cx:pt idx="194">0.85999999999999999</cx:pt>
          <cx:pt idx="195">0.84999999999999998</cx:pt>
          <cx:pt idx="196">0.97999999999999998</cx:pt>
          <cx:pt idx="197">0.82999999999999996</cx:pt>
          <cx:pt idx="198">0.90000000000000002</cx:pt>
          <cx:pt idx="199">0.95999999999999996</cx:pt>
          <cx:pt idx="200">0.95999999999999996</cx:pt>
          <cx:pt idx="201">0.90000000000000002</cx:pt>
          <cx:pt idx="202">0.92000000000000004</cx:pt>
          <cx:pt idx="203">0.93000000000000005</cx:pt>
          <cx:pt idx="204">0.87</cx:pt>
          <cx:pt idx="205">0.93000000000000005</cx:pt>
          <cx:pt idx="206">0.93000000000000005</cx:pt>
          <cx:pt idx="207">0.80000000000000004</cx:pt>
          <cx:pt idx="208">0.95999999999999996</cx:pt>
          <cx:pt idx="209">0.85999999999999999</cx:pt>
          <cx:pt idx="210">0.93999999999999995</cx:pt>
          <cx:pt idx="211">0.91000000000000003</cx:pt>
          <cx:pt idx="212">0.93000000000000005</cx:pt>
          <cx:pt idx="213">0.87</cx:pt>
          <cx:pt idx="214">0.84999999999999998</cx:pt>
          <cx:pt idx="215">0.95999999999999996</cx:pt>
          <cx:pt idx="216">0.82999999999999996</cx:pt>
          <cx:pt idx="217">0.94999999999999996</cx:pt>
          <cx:pt idx="218">0.75</cx:pt>
          <cx:pt idx="219">0.82999999999999996</cx:pt>
          <cx:pt idx="220">0.79000000000000004</cx:pt>
          <cx:pt idx="221">0.94999999999999996</cx:pt>
          <cx:pt idx="222">0.82999999999999996</cx:pt>
          <cx:pt idx="223">0.68000000000000005</cx:pt>
          <cx:pt idx="224">0.88</cx:pt>
          <cx:pt idx="225">0.79000000000000004</cx:pt>
          <cx:pt idx="226">0.83999999999999997</cx:pt>
          <cx:pt idx="227">0.79000000000000004</cx:pt>
          <cx:pt idx="228">0.75</cx:pt>
          <cx:pt idx="229">0.67000000000000004</cx:pt>
          <cx:pt idx="230">0.85999999999999999</cx:pt>
          <cx:pt idx="231">0.70999999999999996</cx:pt>
          <cx:pt idx="232">0.63</cx:pt>
          <cx:pt idx="233">0.85999999999999999</cx:pt>
          <cx:pt idx="234">0.75</cx:pt>
          <cx:pt idx="235">0.79000000000000004</cx:pt>
          <cx:pt idx="236">0.83999999999999997</cx:pt>
          <cx:pt idx="237">0.77000000000000002</cx:pt>
          <cx:pt idx="238">0.76000000000000001</cx:pt>
          <cx:pt idx="239">0.83999999999999997</cx:pt>
          <cx:pt idx="240">0.77000000000000002</cx:pt>
          <cx:pt idx="241">0.80000000000000004</cx:pt>
          <cx:pt idx="242">0.85999999999999999</cx:pt>
          <cx:pt idx="243">0.81999999999999995</cx:pt>
          <cx:pt idx="244">0.95999999999999996</cx:pt>
          <cx:pt idx="245">0.77000000000000002</cx:pt>
          <cx:pt idx="246">0.81999999999999995</cx:pt>
          <cx:pt idx="247">0.72999999999999998</cx:pt>
          <cx:pt idx="248">0.83999999999999997</cx:pt>
          <cx:pt idx="249">0.72999999999999998</cx:pt>
          <cx:pt idx="250">0.82999999999999996</cx:pt>
          <cx:pt idx="251">0.73999999999999999</cx:pt>
          <cx:pt idx="252">0.75</cx:pt>
          <cx:pt idx="253">0.91000000000000003</cx:pt>
          <cx:pt idx="254">0.85999999999999999</cx:pt>
          <cx:pt idx="255">0.91000000000000003</cx:pt>
          <cx:pt idx="256">0.80000000000000004</cx:pt>
          <cx:pt idx="257">0.93999999999999995</cx:pt>
          <cx:pt idx="258">0.92000000000000004</cx:pt>
          <cx:pt idx="259">0.68000000000000005</cx:pt>
          <cx:pt idx="260">0.92000000000000004</cx:pt>
        </cx:lvl>
      </cx:numDim>
    </cx:data>
  </cx:chartData>
  <cx:chart>
    <cx:title pos="t" align="ctr" overlay="0">
      <cx:tx>
        <cx:txData>
          <cx:v>Distribuzione punteggio medio per settore</cx:v>
        </cx:txData>
      </cx:tx>
      <cx:txPr>
        <a:bodyPr rot="0" spcFirstLastPara="1" vertOverflow="ellipsis" vert="horz" wrap="square" lIns="0" tIns="0" rIns="0" bIns="0" anchor="ctr" anchorCtr="1"/>
        <a:lstStyle/>
        <a:p>
          <a:pPr algn="ctr">
            <a:defRPr/>
          </a:pPr>
          <a:r>
            <a:rPr lang="it-IT" dirty="0"/>
            <a:t>Distribuzione punteggio medio per settore</a:t>
          </a:r>
        </a:p>
      </cx:txPr>
    </cx:title>
    <cx:plotArea>
      <cx:plotAreaRegion>
        <cx:series layoutId="boxWhisker" uniqueId="{0D21D757-2C95-43F9-A123-51FFAD8C366D}">
          <cx:tx>
            <cx:txData>
              <cx:f>'Tabella 3.9'!$E$8</cx:f>
              <cx:v>Valutazione media (I=v/n)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F8459-087A-43E4-821D-C2FE7403FFDA}" type="datetimeFigureOut">
              <a:rPr lang="it-IT" smtClean="0"/>
              <a:t>28/10/2022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73F88-51AC-473A-8238-5846A3F3E4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02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73F88-51AC-473A-8238-5846A3F3E49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23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73F88-51AC-473A-8238-5846A3F3E499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162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6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73F88-51AC-473A-8238-5846A3F3E49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58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73F88-51AC-473A-8238-5846A3F3E49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08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CE3E-C0D1-4786-8F2C-D124B53FD70D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60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73F88-51AC-473A-8238-5846A3F3E499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848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CE3E-C0D1-4786-8F2C-D124B53FD70D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6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73F88-51AC-473A-8238-5846A3F3E499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21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73F88-51AC-473A-8238-5846A3F3E499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69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73F88-51AC-473A-8238-5846A3F3E499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40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6B0AD-1E05-D935-3506-25D72DE0B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CECB32-76F7-9C3F-BD47-A3D312C63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9409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C3A4A2-02D4-12CE-D5C1-B1332811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9A2FDE-C58A-485C-893E-8874D3B66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2FDF7B-D830-5500-143C-7710A545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88EB-D7AC-480F-8DB9-847DC110A84C}" type="datetimeFigureOut">
              <a:rPr lang="it-IT" smtClean="0"/>
              <a:t>28/10/2022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0B81C7-3C4D-E83B-F364-3A81FE09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D6C90D-E564-D486-B4C7-080D187C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D2BF-3E3D-4E65-8636-9743418BC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73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734163A-21BC-9655-60D5-84404BA30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93209E-CB6F-A9B9-04FB-BAC139441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04957D-0839-20A9-8A01-52CF5EDF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88EB-D7AC-480F-8DB9-847DC110A84C}" type="datetimeFigureOut">
              <a:rPr lang="it-IT" smtClean="0"/>
              <a:t>28/10/2022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6103E5-CAC0-B2D1-27F9-00A7470D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C5CA32-AA10-ED95-EE84-39CDB627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D2BF-3E3D-4E65-8636-9743418BC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69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9B49B3-EB41-CC23-A461-4535C852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3" y="548999"/>
            <a:ext cx="10515600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7545B1-4AD1-A963-61B2-581DD9D6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3592"/>
          </a:xfrm>
        </p:spPr>
        <p:txBody>
          <a:bodyPr/>
          <a:lstStyle>
            <a:lvl1pPr algn="just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algn="just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algn="just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algn="just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algn="just"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F4CD92F-84A5-D43F-4B63-B102A1B58304}"/>
              </a:ext>
            </a:extLst>
          </p:cNvPr>
          <p:cNvSpPr/>
          <p:nvPr userDrawn="1"/>
        </p:nvSpPr>
        <p:spPr>
          <a:xfrm>
            <a:off x="-44725" y="98479"/>
            <a:ext cx="12191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kern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La VQR 2015-2019: analisi e riflessioni per le scienze agrarie, Sala Spadolini, Collegio Romano, Roma 28 ottobre 2022</a:t>
            </a:r>
            <a:endParaRPr lang="it-IT" sz="1600" i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nettore 1 3">
            <a:extLst>
              <a:ext uri="{FF2B5EF4-FFF2-40B4-BE49-F238E27FC236}">
                <a16:creationId xmlns:a16="http://schemas.microsoft.com/office/drawing/2014/main" id="{591E11C5-FC0D-F6FD-85CB-BD150AA649A3}"/>
              </a:ext>
            </a:extLst>
          </p:cNvPr>
          <p:cNvCxnSpPr/>
          <p:nvPr userDrawn="1"/>
        </p:nvCxnSpPr>
        <p:spPr>
          <a:xfrm flipV="1">
            <a:off x="1" y="450164"/>
            <a:ext cx="12191999" cy="1406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08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6944AF-F8F6-8241-4981-4601B16F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EE6252-7CD3-2D62-E4F8-42B6229DA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0F04BD-1630-EDC0-C454-846D5D5B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88EB-D7AC-480F-8DB9-847DC110A84C}" type="datetimeFigureOut">
              <a:rPr lang="it-IT" smtClean="0"/>
              <a:t>28/10/2022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49991A-6A5D-168E-A042-05790006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F7A382-BDCD-8042-60B2-0CB12D3D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D2BF-3E3D-4E65-8636-9743418BC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18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381400-DE6C-4F8F-8956-D594E8B2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E015A7-DDC4-E40D-90AB-A4EE80296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B080A8-C5CA-CD36-0941-08DC8B1E7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DABE83-A065-A21B-3C23-12977FEE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88EB-D7AC-480F-8DB9-847DC110A84C}" type="datetimeFigureOut">
              <a:rPr lang="it-IT" smtClean="0"/>
              <a:t>28/10/2022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31E61C-F245-7978-B74F-9153DECD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244EC2-1DFE-EDCD-E478-994A9898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D2BF-3E3D-4E65-8636-9743418BC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21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F1CFC-B94A-673F-23C9-16EAE71C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11BCEE-D402-F4FE-1BC7-8E8D1F581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FE38E7-EC56-6175-6D98-04F74678F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054733-AF45-8F77-9E2B-FEF7918F6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119ED1-AE88-C500-7FC9-19CCFFC1B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D30B8F-0A1E-4041-9469-2C66C71D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88EB-D7AC-480F-8DB9-847DC110A84C}" type="datetimeFigureOut">
              <a:rPr lang="it-IT" smtClean="0"/>
              <a:t>28/10/2022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4507EDD-3F5F-2FC4-D7F7-881D6DA9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2E58A56-44F2-2245-BEC4-693BACE0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D2BF-3E3D-4E65-8636-9743418BC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02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B10220-317D-33BE-CEBD-E961764E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7F1E5D0-9C41-D491-65B4-D3C057DE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88EB-D7AC-480F-8DB9-847DC110A84C}" type="datetimeFigureOut">
              <a:rPr lang="it-IT" smtClean="0"/>
              <a:t>28/10/2022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02FB78-F33B-27E6-82A6-0EADB25C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0772979-98A3-D974-C71B-0EF2F71E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D2BF-3E3D-4E65-8636-9743418BC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18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084C926-3A95-72DE-74BA-F94A5B1B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88EB-D7AC-480F-8DB9-847DC110A84C}" type="datetimeFigureOut">
              <a:rPr lang="it-IT" smtClean="0"/>
              <a:t>28/10/2022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21628B8-CD3B-EFD0-4EE3-082064DC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7605B8-6702-6CEF-F679-C25D104B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D2BF-3E3D-4E65-8636-9743418BC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58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E7D13-23EE-BC40-EA21-4BA254B3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9A21F7-2E99-54E1-38B0-E2951879E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BA3E6D-76F4-90EB-2F30-BD6E20EB8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83B709-7328-2734-0A97-7E8846DF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88EB-D7AC-480F-8DB9-847DC110A84C}" type="datetimeFigureOut">
              <a:rPr lang="it-IT" smtClean="0"/>
              <a:t>28/10/2022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B6F34B-A408-B1D1-A590-C25F7F78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B1E4E9-A3D9-D41D-C5DF-D7824CBD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D2BF-3E3D-4E65-8636-9743418BC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8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20C347-DBFB-E053-8C8F-E7F8B313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E730F3B-9C75-B7CD-7675-21CDF50E1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F4780-3922-6E64-C42F-139D37AE5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E48105-5D80-A63C-760A-30AF1F9F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88EB-D7AC-480F-8DB9-847DC110A84C}" type="datetimeFigureOut">
              <a:rPr lang="it-IT" smtClean="0"/>
              <a:t>28/10/2022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CDD46B-440C-4599-88EF-EF337468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66C8B3-AD43-6450-3DA1-54875474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D2BF-3E3D-4E65-8636-9743418BC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06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1209BC8-E531-1A1B-FFC2-57DE3087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04D619-1F40-9B44-495D-D5AB47D1B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241609-8EE5-7AE6-FBE7-DC1DA808B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88EB-D7AC-480F-8DB9-847DC110A84C}" type="datetimeFigureOut">
              <a:rPr lang="it-IT" smtClean="0"/>
              <a:t>28/10/2022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E6F01F-9CAC-197B-0B2C-43D8A8F70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76033F-34DE-CF07-001A-994C640ED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D2BF-3E3D-4E65-8636-9743418BC8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25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vur.it/wp-content/uploads/2022/10/Agreement-on-reforming-Research-Assessment_signed-ANVUR-ITALY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875E4C9D-9FB1-981E-7CCC-F1E710660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9756" y="242079"/>
            <a:ext cx="2844792" cy="1850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F0650328-BE64-0A54-917C-A4755A532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94" y="2780614"/>
            <a:ext cx="11169098" cy="1413501"/>
          </a:xfrm>
        </p:spPr>
        <p:txBody>
          <a:bodyPr>
            <a:noAutofit/>
          </a:bodyPr>
          <a:lstStyle/>
          <a:p>
            <a:pPr algn="ctr"/>
            <a:r>
              <a:rPr lang="it-IT" sz="4000" b="1" kern="1400" spc="2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risultati della VQR 2015-2019</a:t>
            </a:r>
          </a:p>
          <a:p>
            <a:pPr algn="ctr"/>
            <a:r>
              <a:rPr lang="it-IT" sz="2800" b="1" kern="1400" spc="25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Stefania De Pascale</a:t>
            </a:r>
            <a:r>
              <a:rPr lang="it-IT" sz="2800" b="1" kern="1400" spc="25" baseline="30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lang="it-IT" sz="2800" b="1" kern="1400" spc="25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&amp; Davide Viaggi</a:t>
            </a:r>
            <a:r>
              <a:rPr lang="it-IT" sz="2800" b="1" kern="1400" spc="25" baseline="30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r>
              <a:rPr lang="it-IT" sz="2800" b="1" kern="1400" spc="25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723D16F-444E-BB92-E432-E6809B975E20}"/>
              </a:ext>
            </a:extLst>
          </p:cNvPr>
          <p:cNvSpPr/>
          <p:nvPr/>
        </p:nvSpPr>
        <p:spPr>
          <a:xfrm>
            <a:off x="1749808" y="4554557"/>
            <a:ext cx="8412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lang="it-IT" sz="2400" dirty="0">
                <a:latin typeface="Century Gothic" panose="020B0502020202020204" pitchFamily="34" charset="0"/>
                <a:cs typeface="Arial" panose="020B0604020202020204" pitchFamily="34" charset="0"/>
              </a:rPr>
              <a:t>Dipartimento di Agraria, Università di Napoli Federico II</a:t>
            </a:r>
          </a:p>
          <a:p>
            <a:pPr algn="ctr"/>
            <a:endParaRPr lang="it-IT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53DAFB3-1F8E-47D7-478D-5A6DB03A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2278" y="4359662"/>
            <a:ext cx="995685" cy="94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Logo Università di Bologna - for Zaky">
            <a:extLst>
              <a:ext uri="{FF2B5EF4-FFF2-40B4-BE49-F238E27FC236}">
                <a16:creationId xmlns:a16="http://schemas.microsoft.com/office/drawing/2014/main" id="{9DFD5871-BB09-80F6-714C-9C32D786B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602" b="-9350"/>
          <a:stretch/>
        </p:blipFill>
        <p:spPr bwMode="auto">
          <a:xfrm>
            <a:off x="10162278" y="5471256"/>
            <a:ext cx="1026783" cy="9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2DC6ABE-2604-DAD6-96BD-21864C115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433" y="356521"/>
            <a:ext cx="2457679" cy="162153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BD19C46-F2FE-E56B-25A2-F777B65A4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6275" y="606162"/>
            <a:ext cx="4223860" cy="1122248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423C50C2-83AA-9CD2-9E01-4C4B99D84F60}"/>
              </a:ext>
            </a:extLst>
          </p:cNvPr>
          <p:cNvSpPr/>
          <p:nvPr/>
        </p:nvSpPr>
        <p:spPr>
          <a:xfrm>
            <a:off x="1588828" y="5539379"/>
            <a:ext cx="9014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>
                <a:latin typeface="Century Gothic" panose="020B0502020202020204" pitchFamily="34" charset="0"/>
                <a:cs typeface="Arial" panose="020B0604020202020204" pitchFamily="34" charset="0"/>
              </a:rPr>
              <a:t>Dipartimento di Scienze e Tecnologie Agroalimentari, Università di Bologna </a:t>
            </a:r>
            <a:r>
              <a:rPr lang="it-IT" sz="2400" i="1" dirty="0">
                <a:latin typeface="Century Gothic" panose="020B0502020202020204" pitchFamily="34" charset="0"/>
                <a:cs typeface="Arial" panose="020B0604020202020204" pitchFamily="34" charset="0"/>
              </a:rPr>
              <a:t>Alma Mater </a:t>
            </a:r>
            <a:r>
              <a:rPr lang="it-IT" sz="24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Studiorum</a:t>
            </a:r>
            <a:endParaRPr lang="it-IT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28B0F840-B7FD-664E-F4B4-B890B6DF7FCB}"/>
              </a:ext>
            </a:extLst>
          </p:cNvPr>
          <p:cNvSpPr/>
          <p:nvPr/>
        </p:nvSpPr>
        <p:spPr>
          <a:xfrm>
            <a:off x="200722" y="118946"/>
            <a:ext cx="11790556" cy="6579220"/>
          </a:xfrm>
          <a:custGeom>
            <a:avLst/>
            <a:gdLst>
              <a:gd name="connsiteX0" fmla="*/ 0 w 11790556"/>
              <a:gd name="connsiteY0" fmla="*/ 1096559 h 6579220"/>
              <a:gd name="connsiteX1" fmla="*/ 1096559 w 11790556"/>
              <a:gd name="connsiteY1" fmla="*/ 0 h 6579220"/>
              <a:gd name="connsiteX2" fmla="*/ 1600424 w 11790556"/>
              <a:gd name="connsiteY2" fmla="*/ 0 h 6579220"/>
              <a:gd name="connsiteX3" fmla="*/ 1912341 w 11790556"/>
              <a:gd name="connsiteY3" fmla="*/ 0 h 6579220"/>
              <a:gd name="connsiteX4" fmla="*/ 2320232 w 11790556"/>
              <a:gd name="connsiteY4" fmla="*/ 0 h 6579220"/>
              <a:gd name="connsiteX5" fmla="*/ 2632149 w 11790556"/>
              <a:gd name="connsiteY5" fmla="*/ 0 h 6579220"/>
              <a:gd name="connsiteX6" fmla="*/ 3327963 w 11790556"/>
              <a:gd name="connsiteY6" fmla="*/ 0 h 6579220"/>
              <a:gd name="connsiteX7" fmla="*/ 4119752 w 11790556"/>
              <a:gd name="connsiteY7" fmla="*/ 0 h 6579220"/>
              <a:gd name="connsiteX8" fmla="*/ 4911541 w 11790556"/>
              <a:gd name="connsiteY8" fmla="*/ 0 h 6579220"/>
              <a:gd name="connsiteX9" fmla="*/ 5607355 w 11790556"/>
              <a:gd name="connsiteY9" fmla="*/ 0 h 6579220"/>
              <a:gd name="connsiteX10" fmla="*/ 6111220 w 11790556"/>
              <a:gd name="connsiteY10" fmla="*/ 0 h 6579220"/>
              <a:gd name="connsiteX11" fmla="*/ 6519111 w 11790556"/>
              <a:gd name="connsiteY11" fmla="*/ 0 h 6579220"/>
              <a:gd name="connsiteX12" fmla="*/ 6831028 w 11790556"/>
              <a:gd name="connsiteY12" fmla="*/ 0 h 6579220"/>
              <a:gd name="connsiteX13" fmla="*/ 7238919 w 11790556"/>
              <a:gd name="connsiteY13" fmla="*/ 0 h 6579220"/>
              <a:gd name="connsiteX14" fmla="*/ 7838759 w 11790556"/>
              <a:gd name="connsiteY14" fmla="*/ 0 h 6579220"/>
              <a:gd name="connsiteX15" fmla="*/ 8438599 w 11790556"/>
              <a:gd name="connsiteY15" fmla="*/ 0 h 6579220"/>
              <a:gd name="connsiteX16" fmla="*/ 9038439 w 11790556"/>
              <a:gd name="connsiteY16" fmla="*/ 0 h 6579220"/>
              <a:gd name="connsiteX17" fmla="*/ 9734253 w 11790556"/>
              <a:gd name="connsiteY17" fmla="*/ 0 h 6579220"/>
              <a:gd name="connsiteX18" fmla="*/ 10693997 w 11790556"/>
              <a:gd name="connsiteY18" fmla="*/ 0 h 6579220"/>
              <a:gd name="connsiteX19" fmla="*/ 11790556 w 11790556"/>
              <a:gd name="connsiteY19" fmla="*/ 1096559 h 6579220"/>
              <a:gd name="connsiteX20" fmla="*/ 11790556 w 11790556"/>
              <a:gd name="connsiteY20" fmla="*/ 1600961 h 6579220"/>
              <a:gd name="connsiteX21" fmla="*/ 11790556 w 11790556"/>
              <a:gd name="connsiteY21" fmla="*/ 2105362 h 6579220"/>
              <a:gd name="connsiteX22" fmla="*/ 11790556 w 11790556"/>
              <a:gd name="connsiteY22" fmla="*/ 2653625 h 6579220"/>
              <a:gd name="connsiteX23" fmla="*/ 11790556 w 11790556"/>
              <a:gd name="connsiteY23" fmla="*/ 3070305 h 6579220"/>
              <a:gd name="connsiteX24" fmla="*/ 11790556 w 11790556"/>
              <a:gd name="connsiteY24" fmla="*/ 3530846 h 6579220"/>
              <a:gd name="connsiteX25" fmla="*/ 11790556 w 11790556"/>
              <a:gd name="connsiteY25" fmla="*/ 4079108 h 6579220"/>
              <a:gd name="connsiteX26" fmla="*/ 11790556 w 11790556"/>
              <a:gd name="connsiteY26" fmla="*/ 4495788 h 6579220"/>
              <a:gd name="connsiteX27" fmla="*/ 11790556 w 11790556"/>
              <a:gd name="connsiteY27" fmla="*/ 5000190 h 6579220"/>
              <a:gd name="connsiteX28" fmla="*/ 11790556 w 11790556"/>
              <a:gd name="connsiteY28" fmla="*/ 5482661 h 6579220"/>
              <a:gd name="connsiteX29" fmla="*/ 10693997 w 11790556"/>
              <a:gd name="connsiteY29" fmla="*/ 6579220 h 6579220"/>
              <a:gd name="connsiteX30" fmla="*/ 9902208 w 11790556"/>
              <a:gd name="connsiteY30" fmla="*/ 6579220 h 6579220"/>
              <a:gd name="connsiteX31" fmla="*/ 9590292 w 11790556"/>
              <a:gd name="connsiteY31" fmla="*/ 6579220 h 6579220"/>
              <a:gd name="connsiteX32" fmla="*/ 8990452 w 11790556"/>
              <a:gd name="connsiteY32" fmla="*/ 6579220 h 6579220"/>
              <a:gd name="connsiteX33" fmla="*/ 8390612 w 11790556"/>
              <a:gd name="connsiteY33" fmla="*/ 6579220 h 6579220"/>
              <a:gd name="connsiteX34" fmla="*/ 8078695 w 11790556"/>
              <a:gd name="connsiteY34" fmla="*/ 6579220 h 6579220"/>
              <a:gd name="connsiteX35" fmla="*/ 7286907 w 11790556"/>
              <a:gd name="connsiteY35" fmla="*/ 6579220 h 6579220"/>
              <a:gd name="connsiteX36" fmla="*/ 6974990 w 11790556"/>
              <a:gd name="connsiteY36" fmla="*/ 6579220 h 6579220"/>
              <a:gd name="connsiteX37" fmla="*/ 6279176 w 11790556"/>
              <a:gd name="connsiteY37" fmla="*/ 6579220 h 6579220"/>
              <a:gd name="connsiteX38" fmla="*/ 5487387 w 11790556"/>
              <a:gd name="connsiteY38" fmla="*/ 6579220 h 6579220"/>
              <a:gd name="connsiteX39" fmla="*/ 5175470 w 11790556"/>
              <a:gd name="connsiteY39" fmla="*/ 6579220 h 6579220"/>
              <a:gd name="connsiteX40" fmla="*/ 4863553 w 11790556"/>
              <a:gd name="connsiteY40" fmla="*/ 6579220 h 6579220"/>
              <a:gd name="connsiteX41" fmla="*/ 4551637 w 11790556"/>
              <a:gd name="connsiteY41" fmla="*/ 6579220 h 6579220"/>
              <a:gd name="connsiteX42" fmla="*/ 3951797 w 11790556"/>
              <a:gd name="connsiteY42" fmla="*/ 6579220 h 6579220"/>
              <a:gd name="connsiteX43" fmla="*/ 3255983 w 11790556"/>
              <a:gd name="connsiteY43" fmla="*/ 6579220 h 6579220"/>
              <a:gd name="connsiteX44" fmla="*/ 2848091 w 11790556"/>
              <a:gd name="connsiteY44" fmla="*/ 6579220 h 6579220"/>
              <a:gd name="connsiteX45" fmla="*/ 2056303 w 11790556"/>
              <a:gd name="connsiteY45" fmla="*/ 6579220 h 6579220"/>
              <a:gd name="connsiteX46" fmla="*/ 1744386 w 11790556"/>
              <a:gd name="connsiteY46" fmla="*/ 6579220 h 6579220"/>
              <a:gd name="connsiteX47" fmla="*/ 1096559 w 11790556"/>
              <a:gd name="connsiteY47" fmla="*/ 6579220 h 6579220"/>
              <a:gd name="connsiteX48" fmla="*/ 0 w 11790556"/>
              <a:gd name="connsiteY48" fmla="*/ 5482661 h 6579220"/>
              <a:gd name="connsiteX49" fmla="*/ 0 w 11790556"/>
              <a:gd name="connsiteY49" fmla="*/ 4934398 h 6579220"/>
              <a:gd name="connsiteX50" fmla="*/ 0 w 11790556"/>
              <a:gd name="connsiteY50" fmla="*/ 4473858 h 6579220"/>
              <a:gd name="connsiteX51" fmla="*/ 0 w 11790556"/>
              <a:gd name="connsiteY51" fmla="*/ 4013317 h 6579220"/>
              <a:gd name="connsiteX52" fmla="*/ 0 w 11790556"/>
              <a:gd name="connsiteY52" fmla="*/ 3508915 h 6579220"/>
              <a:gd name="connsiteX53" fmla="*/ 0 w 11790556"/>
              <a:gd name="connsiteY53" fmla="*/ 3092235 h 6579220"/>
              <a:gd name="connsiteX54" fmla="*/ 0 w 11790556"/>
              <a:gd name="connsiteY54" fmla="*/ 2500112 h 6579220"/>
              <a:gd name="connsiteX55" fmla="*/ 0 w 11790556"/>
              <a:gd name="connsiteY55" fmla="*/ 1995710 h 6579220"/>
              <a:gd name="connsiteX56" fmla="*/ 0 w 11790556"/>
              <a:gd name="connsiteY56" fmla="*/ 1096559 h 657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790556" h="6579220" extrusionOk="0">
                <a:moveTo>
                  <a:pt x="0" y="1096559"/>
                </a:moveTo>
                <a:cubicBezTo>
                  <a:pt x="106242" y="550065"/>
                  <a:pt x="489673" y="58449"/>
                  <a:pt x="1096559" y="0"/>
                </a:cubicBezTo>
                <a:cubicBezTo>
                  <a:pt x="1200082" y="-32607"/>
                  <a:pt x="1350155" y="17274"/>
                  <a:pt x="1600424" y="0"/>
                </a:cubicBezTo>
                <a:cubicBezTo>
                  <a:pt x="1850694" y="-17274"/>
                  <a:pt x="1845970" y="15064"/>
                  <a:pt x="1912341" y="0"/>
                </a:cubicBezTo>
                <a:cubicBezTo>
                  <a:pt x="1978712" y="-15064"/>
                  <a:pt x="2125218" y="23514"/>
                  <a:pt x="2320232" y="0"/>
                </a:cubicBezTo>
                <a:cubicBezTo>
                  <a:pt x="2515246" y="-23514"/>
                  <a:pt x="2526079" y="24966"/>
                  <a:pt x="2632149" y="0"/>
                </a:cubicBezTo>
                <a:cubicBezTo>
                  <a:pt x="2738219" y="-24966"/>
                  <a:pt x="3014061" y="51625"/>
                  <a:pt x="3327963" y="0"/>
                </a:cubicBezTo>
                <a:cubicBezTo>
                  <a:pt x="3641865" y="-51625"/>
                  <a:pt x="3862736" y="78414"/>
                  <a:pt x="4119752" y="0"/>
                </a:cubicBezTo>
                <a:cubicBezTo>
                  <a:pt x="4376768" y="-78414"/>
                  <a:pt x="4662446" y="66196"/>
                  <a:pt x="4911541" y="0"/>
                </a:cubicBezTo>
                <a:cubicBezTo>
                  <a:pt x="5160636" y="-66196"/>
                  <a:pt x="5350919" y="65848"/>
                  <a:pt x="5607355" y="0"/>
                </a:cubicBezTo>
                <a:cubicBezTo>
                  <a:pt x="5863791" y="-65848"/>
                  <a:pt x="5861572" y="50228"/>
                  <a:pt x="6111220" y="0"/>
                </a:cubicBezTo>
                <a:cubicBezTo>
                  <a:pt x="6360869" y="-50228"/>
                  <a:pt x="6421357" y="30431"/>
                  <a:pt x="6519111" y="0"/>
                </a:cubicBezTo>
                <a:cubicBezTo>
                  <a:pt x="6616865" y="-30431"/>
                  <a:pt x="6727477" y="2117"/>
                  <a:pt x="6831028" y="0"/>
                </a:cubicBezTo>
                <a:cubicBezTo>
                  <a:pt x="6934579" y="-2117"/>
                  <a:pt x="7117664" y="43399"/>
                  <a:pt x="7238919" y="0"/>
                </a:cubicBezTo>
                <a:cubicBezTo>
                  <a:pt x="7360174" y="-43399"/>
                  <a:pt x="7633301" y="68998"/>
                  <a:pt x="7838759" y="0"/>
                </a:cubicBezTo>
                <a:cubicBezTo>
                  <a:pt x="8044217" y="-68998"/>
                  <a:pt x="8191325" y="67469"/>
                  <a:pt x="8438599" y="0"/>
                </a:cubicBezTo>
                <a:cubicBezTo>
                  <a:pt x="8685873" y="-67469"/>
                  <a:pt x="8793301" y="41009"/>
                  <a:pt x="9038439" y="0"/>
                </a:cubicBezTo>
                <a:cubicBezTo>
                  <a:pt x="9283577" y="-41009"/>
                  <a:pt x="9462430" y="55021"/>
                  <a:pt x="9734253" y="0"/>
                </a:cubicBezTo>
                <a:cubicBezTo>
                  <a:pt x="10006076" y="-55021"/>
                  <a:pt x="10460226" y="103634"/>
                  <a:pt x="10693997" y="0"/>
                </a:cubicBezTo>
                <a:cubicBezTo>
                  <a:pt x="11306259" y="-16068"/>
                  <a:pt x="11845037" y="423751"/>
                  <a:pt x="11790556" y="1096559"/>
                </a:cubicBezTo>
                <a:cubicBezTo>
                  <a:pt x="11800994" y="1328784"/>
                  <a:pt x="11736143" y="1490360"/>
                  <a:pt x="11790556" y="1600961"/>
                </a:cubicBezTo>
                <a:cubicBezTo>
                  <a:pt x="11844969" y="1711562"/>
                  <a:pt x="11730174" y="1949044"/>
                  <a:pt x="11790556" y="2105362"/>
                </a:cubicBezTo>
                <a:cubicBezTo>
                  <a:pt x="11850938" y="2261680"/>
                  <a:pt x="11766092" y="2524636"/>
                  <a:pt x="11790556" y="2653625"/>
                </a:cubicBezTo>
                <a:cubicBezTo>
                  <a:pt x="11815020" y="2782614"/>
                  <a:pt x="11771659" y="2901841"/>
                  <a:pt x="11790556" y="3070305"/>
                </a:cubicBezTo>
                <a:cubicBezTo>
                  <a:pt x="11809453" y="3238769"/>
                  <a:pt x="11780275" y="3305010"/>
                  <a:pt x="11790556" y="3530846"/>
                </a:cubicBezTo>
                <a:cubicBezTo>
                  <a:pt x="11800837" y="3756682"/>
                  <a:pt x="11730581" y="3860620"/>
                  <a:pt x="11790556" y="4079108"/>
                </a:cubicBezTo>
                <a:cubicBezTo>
                  <a:pt x="11850531" y="4297596"/>
                  <a:pt x="11773790" y="4372778"/>
                  <a:pt x="11790556" y="4495788"/>
                </a:cubicBezTo>
                <a:cubicBezTo>
                  <a:pt x="11807322" y="4618798"/>
                  <a:pt x="11738024" y="4770804"/>
                  <a:pt x="11790556" y="5000190"/>
                </a:cubicBezTo>
                <a:cubicBezTo>
                  <a:pt x="11843088" y="5229576"/>
                  <a:pt x="11767505" y="5324423"/>
                  <a:pt x="11790556" y="5482661"/>
                </a:cubicBezTo>
                <a:cubicBezTo>
                  <a:pt x="11778416" y="6028821"/>
                  <a:pt x="11306859" y="6637299"/>
                  <a:pt x="10693997" y="6579220"/>
                </a:cubicBezTo>
                <a:cubicBezTo>
                  <a:pt x="10359804" y="6644622"/>
                  <a:pt x="10200293" y="6485468"/>
                  <a:pt x="9902208" y="6579220"/>
                </a:cubicBezTo>
                <a:cubicBezTo>
                  <a:pt x="9604123" y="6672972"/>
                  <a:pt x="9702955" y="6575450"/>
                  <a:pt x="9590292" y="6579220"/>
                </a:cubicBezTo>
                <a:cubicBezTo>
                  <a:pt x="9477629" y="6582990"/>
                  <a:pt x="9177433" y="6514021"/>
                  <a:pt x="8990452" y="6579220"/>
                </a:cubicBezTo>
                <a:cubicBezTo>
                  <a:pt x="8803471" y="6644419"/>
                  <a:pt x="8562518" y="6530572"/>
                  <a:pt x="8390612" y="6579220"/>
                </a:cubicBezTo>
                <a:cubicBezTo>
                  <a:pt x="8218706" y="6627868"/>
                  <a:pt x="8230471" y="6543585"/>
                  <a:pt x="8078695" y="6579220"/>
                </a:cubicBezTo>
                <a:cubicBezTo>
                  <a:pt x="7926919" y="6614855"/>
                  <a:pt x="7625544" y="6551114"/>
                  <a:pt x="7286907" y="6579220"/>
                </a:cubicBezTo>
                <a:cubicBezTo>
                  <a:pt x="6948270" y="6607326"/>
                  <a:pt x="7071970" y="6543376"/>
                  <a:pt x="6974990" y="6579220"/>
                </a:cubicBezTo>
                <a:cubicBezTo>
                  <a:pt x="6878010" y="6615064"/>
                  <a:pt x="6607176" y="6553335"/>
                  <a:pt x="6279176" y="6579220"/>
                </a:cubicBezTo>
                <a:cubicBezTo>
                  <a:pt x="5951176" y="6605105"/>
                  <a:pt x="5794170" y="6487653"/>
                  <a:pt x="5487387" y="6579220"/>
                </a:cubicBezTo>
                <a:cubicBezTo>
                  <a:pt x="5180604" y="6670787"/>
                  <a:pt x="5293606" y="6545290"/>
                  <a:pt x="5175470" y="6579220"/>
                </a:cubicBezTo>
                <a:cubicBezTo>
                  <a:pt x="5057334" y="6613150"/>
                  <a:pt x="5013078" y="6556787"/>
                  <a:pt x="4863553" y="6579220"/>
                </a:cubicBezTo>
                <a:cubicBezTo>
                  <a:pt x="4714028" y="6601653"/>
                  <a:pt x="4682116" y="6557999"/>
                  <a:pt x="4551637" y="6579220"/>
                </a:cubicBezTo>
                <a:cubicBezTo>
                  <a:pt x="4421158" y="6600441"/>
                  <a:pt x="4095193" y="6571423"/>
                  <a:pt x="3951797" y="6579220"/>
                </a:cubicBezTo>
                <a:cubicBezTo>
                  <a:pt x="3808401" y="6587017"/>
                  <a:pt x="3547240" y="6559790"/>
                  <a:pt x="3255983" y="6579220"/>
                </a:cubicBezTo>
                <a:cubicBezTo>
                  <a:pt x="2964726" y="6598650"/>
                  <a:pt x="2964920" y="6543885"/>
                  <a:pt x="2848091" y="6579220"/>
                </a:cubicBezTo>
                <a:cubicBezTo>
                  <a:pt x="2731262" y="6614555"/>
                  <a:pt x="2353225" y="6486744"/>
                  <a:pt x="2056303" y="6579220"/>
                </a:cubicBezTo>
                <a:cubicBezTo>
                  <a:pt x="1759381" y="6671696"/>
                  <a:pt x="1845751" y="6561540"/>
                  <a:pt x="1744386" y="6579220"/>
                </a:cubicBezTo>
                <a:cubicBezTo>
                  <a:pt x="1643021" y="6596900"/>
                  <a:pt x="1241666" y="6555023"/>
                  <a:pt x="1096559" y="6579220"/>
                </a:cubicBezTo>
                <a:cubicBezTo>
                  <a:pt x="401594" y="6705460"/>
                  <a:pt x="-80270" y="6095654"/>
                  <a:pt x="0" y="5482661"/>
                </a:cubicBezTo>
                <a:cubicBezTo>
                  <a:pt x="-1927" y="5210314"/>
                  <a:pt x="26636" y="5060198"/>
                  <a:pt x="0" y="4934398"/>
                </a:cubicBezTo>
                <a:cubicBezTo>
                  <a:pt x="-26636" y="4808598"/>
                  <a:pt x="2829" y="4616124"/>
                  <a:pt x="0" y="4473858"/>
                </a:cubicBezTo>
                <a:cubicBezTo>
                  <a:pt x="-2829" y="4331592"/>
                  <a:pt x="49350" y="4184907"/>
                  <a:pt x="0" y="4013317"/>
                </a:cubicBezTo>
                <a:cubicBezTo>
                  <a:pt x="-49350" y="3841727"/>
                  <a:pt x="8490" y="3630684"/>
                  <a:pt x="0" y="3508915"/>
                </a:cubicBezTo>
                <a:cubicBezTo>
                  <a:pt x="-8490" y="3387146"/>
                  <a:pt x="1576" y="3279352"/>
                  <a:pt x="0" y="3092235"/>
                </a:cubicBezTo>
                <a:cubicBezTo>
                  <a:pt x="-1576" y="2905118"/>
                  <a:pt x="563" y="2681163"/>
                  <a:pt x="0" y="2500112"/>
                </a:cubicBezTo>
                <a:cubicBezTo>
                  <a:pt x="-563" y="2319061"/>
                  <a:pt x="9327" y="2246681"/>
                  <a:pt x="0" y="1995710"/>
                </a:cubicBezTo>
                <a:cubicBezTo>
                  <a:pt x="-9327" y="1744739"/>
                  <a:pt x="66594" y="1505411"/>
                  <a:pt x="0" y="1096559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0498344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0338EDE-3E17-9096-499F-BB490C01E8DE}"/>
              </a:ext>
            </a:extLst>
          </p:cNvPr>
          <p:cNvSpPr txBox="1"/>
          <p:nvPr/>
        </p:nvSpPr>
        <p:spPr>
          <a:xfrm>
            <a:off x="1328638" y="1451345"/>
            <a:ext cx="8835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2400" i="1" u="none" strike="noStrike" baseline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2400" i="1" u="none" strike="noStrike" baseline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La VQR 2015-2019: analisi e riflessioni per le scienze agrarie </a:t>
            </a:r>
            <a:endParaRPr lang="it-IT" sz="2400" i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1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7D3BE-BCD7-3673-8125-E2A399B7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prodotti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C54FC9-A126-0806-827E-DDE73DDB2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44" y="1617469"/>
            <a:ext cx="10515600" cy="4833592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Prodotti ammissibili: </a:t>
            </a:r>
          </a:p>
          <a:p>
            <a:pPr lvl="1"/>
            <a:r>
              <a:rPr lang="it-IT" dirty="0"/>
              <a:t>Monografia scientifica</a:t>
            </a:r>
          </a:p>
          <a:p>
            <a:pPr lvl="1"/>
            <a:r>
              <a:rPr lang="it-IT" dirty="0">
                <a:highlight>
                  <a:srgbClr val="FFFF00"/>
                </a:highlight>
              </a:rPr>
              <a:t>Articolo scientifico</a:t>
            </a:r>
          </a:p>
          <a:p>
            <a:pPr lvl="1"/>
            <a:r>
              <a:rPr lang="it-IT" dirty="0">
                <a:highlight>
                  <a:srgbClr val="FFFF00"/>
                </a:highlight>
              </a:rPr>
              <a:t>Rassegna critica della letteratura scientifica (Review)</a:t>
            </a:r>
          </a:p>
          <a:p>
            <a:pPr lvl="1"/>
            <a:r>
              <a:rPr lang="it-IT" dirty="0" err="1"/>
              <a:t>Letter</a:t>
            </a:r>
            <a:r>
              <a:rPr lang="it-IT" dirty="0"/>
              <a:t> o short paper</a:t>
            </a:r>
          </a:p>
          <a:p>
            <a:pPr lvl="1"/>
            <a:r>
              <a:rPr lang="it-IT" dirty="0"/>
              <a:t>Contributo in volume</a:t>
            </a:r>
          </a:p>
          <a:p>
            <a:pPr lvl="1"/>
            <a:r>
              <a:rPr lang="it-IT" dirty="0"/>
              <a:t>Contributi in forma di articoli in atti di convegno, sottoposti a peer review</a:t>
            </a:r>
          </a:p>
          <a:p>
            <a:pPr lvl="1"/>
            <a:r>
              <a:rPr lang="it-IT" dirty="0"/>
              <a:t>Banche dati e software accompagnati da una pubblicazione (rivista, conferenza o libro)</a:t>
            </a:r>
          </a:p>
          <a:p>
            <a:pPr lvl="1"/>
            <a:r>
              <a:rPr lang="it-IT" dirty="0"/>
              <a:t>Carte tematiche accompagnati da una pubblicazione (rivista, conferenza o libro)</a:t>
            </a:r>
          </a:p>
          <a:p>
            <a:pPr lvl="1"/>
            <a:r>
              <a:rPr lang="it-IT" dirty="0"/>
              <a:t>Brevetti concessi nel quinquennio della VQR (dal 1/1/2015 al 31/12/2019)</a:t>
            </a:r>
          </a:p>
          <a:p>
            <a:r>
              <a:rPr lang="it-IT" dirty="0"/>
              <a:t>Prodotti NON ammissibili: </a:t>
            </a:r>
          </a:p>
          <a:p>
            <a:pPr lvl="1"/>
            <a:r>
              <a:rPr lang="it-IT" dirty="0"/>
              <a:t>Manuali e testi meramente didattici</a:t>
            </a:r>
          </a:p>
          <a:p>
            <a:pPr lvl="1"/>
            <a:r>
              <a:rPr lang="it-IT" dirty="0"/>
              <a:t>Abstract, anche se in rivista </a:t>
            </a:r>
          </a:p>
          <a:p>
            <a:pPr lvl="1"/>
            <a:r>
              <a:rPr lang="it-IT" dirty="0"/>
              <a:t>Poster presentati a convegni </a:t>
            </a:r>
          </a:p>
          <a:p>
            <a:pPr lvl="1"/>
            <a:r>
              <a:rPr lang="it-IT" dirty="0"/>
              <a:t>Tutte le tipologie non esplicitamente indicate nella lista precedente</a:t>
            </a:r>
          </a:p>
          <a:p>
            <a:pPr lvl="1"/>
            <a:r>
              <a:rPr lang="it-IT" dirty="0"/>
              <a:t>Prodotti già presentati nell’ambito della valutazione della Terza missione</a:t>
            </a:r>
          </a:p>
        </p:txBody>
      </p:sp>
    </p:spTree>
    <p:extLst>
      <p:ext uri="{BB962C8B-B14F-4D97-AF65-F5344CB8AC3E}">
        <p14:creationId xmlns:p14="http://schemas.microsoft.com/office/powerpoint/2010/main" val="75692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93FBE-D476-8D31-06A4-B9D8DB19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630774"/>
            <a:ext cx="11105160" cy="1325563"/>
          </a:xfrm>
        </p:spPr>
        <p:txBody>
          <a:bodyPr/>
          <a:lstStyle/>
          <a:p>
            <a:r>
              <a:rPr lang="it-IT" dirty="0"/>
              <a:t>Attribuzione dei prodotti di ricerca al GEV07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3ED22D-F58C-5C9F-2955-5B3E4790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78" y="1843212"/>
            <a:ext cx="10515600" cy="4833592"/>
          </a:xfrm>
        </p:spPr>
        <p:txBody>
          <a:bodyPr>
            <a:normAutofit fontScale="77500" lnSpcReduction="20000"/>
          </a:bodyPr>
          <a:lstStyle/>
          <a:p>
            <a:r>
              <a:rPr lang="it-IT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La ricerca nei settori AGR è condotta in prevalenza nelle Università (circa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3000</a:t>
            </a:r>
            <a:r>
              <a:rPr lang="it-IT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addetti in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31 Università</a:t>
            </a:r>
            <a:r>
              <a:rPr lang="it-IT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) ma non va trascurato l’apporto di enti di ricerca quali il Consiglio per la Ricerca in Agricoltura e l’Analisi dell’Economia Agraria (CREA, circa 370 addetti non in valutazione) e il Consiglio Nazionale delle Ricerche (CNR, circa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400</a:t>
            </a:r>
            <a:r>
              <a:rPr lang="it-IT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addetti in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9 istituti</a:t>
            </a:r>
            <a:r>
              <a:rPr lang="it-IT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), la fondazione Edmund MACH e la </a:t>
            </a:r>
            <a:r>
              <a:rPr lang="it-IT" sz="2800" dirty="0">
                <a:latin typeface="Century Gothic" panose="020B0502020202020204" pitchFamily="34" charset="0"/>
              </a:rPr>
              <a:t>Fondazione Centro Euro-Mediterraneo sui Cambiamenti Climatici (CMCC). </a:t>
            </a:r>
          </a:p>
          <a:p>
            <a:r>
              <a:rPr lang="it-IT" dirty="0"/>
              <a:t>Il numero complessivo di prodotti attesi era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10.188</a:t>
            </a:r>
            <a:endParaRPr lang="it-IT" dirty="0"/>
          </a:p>
          <a:p>
            <a:r>
              <a:rPr lang="it-IT" dirty="0"/>
              <a:t>Il numero di prodotti conferiti da ricercatori di Area07 è stato di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10.079</a:t>
            </a:r>
            <a:r>
              <a:rPr lang="it-IT" dirty="0"/>
              <a:t> di cui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9.769</a:t>
            </a:r>
            <a:r>
              <a:rPr lang="it-IT" dirty="0"/>
              <a:t> al GEV07 e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310 </a:t>
            </a:r>
            <a:r>
              <a:rPr lang="it-IT" dirty="0"/>
              <a:t>ad altri GEV (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200</a:t>
            </a:r>
            <a:r>
              <a:rPr lang="it-IT" dirty="0"/>
              <a:t> al GEV05, Scienze Biologiche)</a:t>
            </a:r>
          </a:p>
          <a:p>
            <a:r>
              <a:rPr lang="it-IT" dirty="0"/>
              <a:t>L’attribuzione dei prodotti di ricerca al GEV è stata basata sul SSD indicato dall’Istituzione nella scheda prodotto (anche diverso da quello dell’autore)</a:t>
            </a:r>
          </a:p>
          <a:p>
            <a:pPr lvl="1"/>
            <a:r>
              <a:rPr lang="it-IT" dirty="0"/>
              <a:t>Il GEV poteva disporre l’invio ad altro GEV competente</a:t>
            </a:r>
          </a:p>
        </p:txBody>
      </p:sp>
    </p:spTree>
    <p:extLst>
      <p:ext uri="{BB962C8B-B14F-4D97-AF65-F5344CB8AC3E}">
        <p14:creationId xmlns:p14="http://schemas.microsoft.com/office/powerpoint/2010/main" val="68551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D0E78DE-90BA-2AF3-A8AE-D983CDBB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prodotti ai componenti GEV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6C2475F-FB98-4AFC-BA70-9380310E7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01" y="1705320"/>
            <a:ext cx="10515600" cy="483359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Ciascun prodotto è stato assegnato 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it-IT" dirty="0"/>
              <a:t> componenti GEV responsabili della sua valutazione</a:t>
            </a:r>
          </a:p>
          <a:p>
            <a:r>
              <a:rPr lang="it-IT" dirty="0"/>
              <a:t>L’assegnazione ai componenti GEV è stata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«cieca» </a:t>
            </a:r>
            <a:r>
              <a:rPr lang="it-IT" dirty="0"/>
              <a:t>(i due revisori non conoscevano la reciproca identità)</a:t>
            </a:r>
          </a:p>
          <a:p>
            <a:r>
              <a:rPr lang="it-IT" dirty="0"/>
              <a:t>L’assegnazione è stata gestita attraverso un’interfaccia che consentiva un controllo automatico del conflitto d’interessi</a:t>
            </a:r>
          </a:p>
          <a:p>
            <a:r>
              <a:rPr lang="it-IT" dirty="0"/>
              <a:t>Sull’interfaccia hanno operato:</a:t>
            </a:r>
          </a:p>
          <a:p>
            <a:pPr lvl="1"/>
            <a:r>
              <a:rPr lang="it-IT" dirty="0"/>
              <a:t>I Coordinatori GEV (visualizzazione e controllo di tutti i prodotti)</a:t>
            </a:r>
          </a:p>
          <a:p>
            <a:pPr lvl="1"/>
            <a:r>
              <a:rPr lang="it-IT" dirty="0"/>
              <a:t>I Coordinatori di </a:t>
            </a:r>
            <a:r>
              <a:rPr lang="it-IT" dirty="0" err="1"/>
              <a:t>SubGEV</a:t>
            </a:r>
            <a:r>
              <a:rPr lang="it-IT" dirty="0"/>
              <a:t> (visualizzazione di tutti i prodotti e controllo dei prodotti riferiti agli SSD compresi nel </a:t>
            </a:r>
            <a:r>
              <a:rPr lang="it-IT" dirty="0" err="1"/>
              <a:t>SubGEV</a:t>
            </a:r>
            <a:r>
              <a:rPr lang="it-IT" dirty="0"/>
              <a:t>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CAE5FA-B1B4-42F8-8665-A31B01F445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F8AA-E210-4526-83FB-7F3D26941162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6DA14BD3-7482-F9E0-025A-360E84350984}"/>
              </a:ext>
            </a:extLst>
          </p:cNvPr>
          <p:cNvSpPr txBox="1">
            <a:spLocks/>
          </p:cNvSpPr>
          <p:nvPr/>
        </p:nvSpPr>
        <p:spPr>
          <a:xfrm>
            <a:off x="1031488" y="4926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701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4CC1671-474F-4FB3-BC69-E708BE08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Filtri disponibili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119CF26-4018-478A-A728-3BC6C9B4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3" y="1698660"/>
            <a:ext cx="10515600" cy="4833592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 prodotti erano filtrabili secondo i seguenti parametri:</a:t>
            </a:r>
          </a:p>
          <a:p>
            <a:pPr lvl="1"/>
            <a:r>
              <a:rPr lang="it-IT" dirty="0"/>
              <a:t>Tipologia del prodotto</a:t>
            </a:r>
          </a:p>
          <a:p>
            <a:pPr lvl="1"/>
            <a:r>
              <a:rPr lang="it-IT" dirty="0"/>
              <a:t>SC, SSD del prodotto </a:t>
            </a:r>
          </a:p>
          <a:p>
            <a:pPr lvl="1"/>
            <a:r>
              <a:rPr lang="it-IT" dirty="0"/>
              <a:t>Codici ERC (da 1 a 3)</a:t>
            </a:r>
          </a:p>
          <a:p>
            <a:pPr lvl="1"/>
            <a:r>
              <a:rPr lang="it-IT" dirty="0"/>
              <a:t>Area VQR dell’Autore</a:t>
            </a:r>
          </a:p>
          <a:p>
            <a:pPr lvl="1"/>
            <a:r>
              <a:rPr lang="it-IT" dirty="0"/>
              <a:t>GEV di origine del prodotto (nel caso di inoltro da altro GEV)</a:t>
            </a:r>
          </a:p>
          <a:p>
            <a:pPr lvl="1"/>
            <a:r>
              <a:rPr lang="it-IT" dirty="0"/>
              <a:t>Prodotto indicizzato WOS/Scopus</a:t>
            </a:r>
          </a:p>
          <a:p>
            <a:pPr lvl="1"/>
            <a:r>
              <a:rPr lang="it-IT" dirty="0"/>
              <a:t>Lingua del prodotto</a:t>
            </a:r>
          </a:p>
          <a:p>
            <a:pPr lvl="1"/>
            <a:r>
              <a:rPr lang="it-IT" dirty="0"/>
              <a:t>Istituzione di afferenza dell’autore che conferisce il prodotto</a:t>
            </a:r>
          </a:p>
          <a:p>
            <a:pPr lvl="1"/>
            <a:r>
              <a:rPr lang="it-IT" dirty="0"/>
              <a:t>Flag per prodotti </a:t>
            </a:r>
            <a:r>
              <a:rPr lang="it-IT" dirty="0" err="1"/>
              <a:t>monoautore</a:t>
            </a:r>
            <a:r>
              <a:rPr lang="it-IT" dirty="0"/>
              <a:t> SI/NO</a:t>
            </a:r>
          </a:p>
          <a:p>
            <a:r>
              <a:rPr lang="it-IT" dirty="0"/>
              <a:t>Il Coordinatore aveva inoltre accesso a una interfaccia di monitoraggio che consentiva di filtrare e visualizzare, per ogni </a:t>
            </a:r>
            <a:r>
              <a:rPr lang="it-IT" dirty="0" err="1"/>
              <a:t>SubGEV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I prodotti assegnati a 0, 1, 2 componenti GEV </a:t>
            </a:r>
          </a:p>
          <a:p>
            <a:pPr lvl="1"/>
            <a:r>
              <a:rPr lang="it-IT" dirty="0"/>
              <a:t>I prodotti assegnati al coordinatore medesimo</a:t>
            </a:r>
          </a:p>
          <a:p>
            <a:r>
              <a:rPr lang="it-IT" dirty="0" err="1"/>
              <a:t>Lìinterfaccia</a:t>
            </a:r>
            <a:r>
              <a:rPr lang="it-IT" dirty="0"/>
              <a:t> di monitoraggio per i coordinatori di </a:t>
            </a:r>
            <a:r>
              <a:rPr lang="it-IT" dirty="0" err="1"/>
              <a:t>SubGEV</a:t>
            </a:r>
            <a:r>
              <a:rPr lang="it-IT" dirty="0"/>
              <a:t> era limitatamente al </a:t>
            </a:r>
            <a:r>
              <a:rPr lang="it-IT" dirty="0" err="1"/>
              <a:t>SubGEV</a:t>
            </a:r>
            <a:r>
              <a:rPr lang="it-IT" dirty="0"/>
              <a:t> di loro competenza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7E43B9-E44C-4F85-8235-9D09C3CADD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F8AA-E210-4526-83FB-7F3D26941162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84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4CC1671-474F-4FB3-BC69-E708BE08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38" y="311106"/>
            <a:ext cx="10515600" cy="1325563"/>
          </a:xfrm>
        </p:spPr>
        <p:txBody>
          <a:bodyPr/>
          <a:lstStyle/>
          <a:p>
            <a:r>
              <a:rPr lang="it-IT" dirty="0"/>
              <a:t>Maschera assegnazione prodotti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119CF26-4018-478A-A728-3BC6C9B4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92" y="1396396"/>
            <a:ext cx="10515600" cy="5363779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Cliccando su assegna prodotto si apriva una nuova interfaccia che riporta i metadati generali del prodotto e una lista dei componenti GEV possibili assegnatari del prodotto ordinata come segue:</a:t>
            </a:r>
          </a:p>
          <a:p>
            <a:pPr lvl="1"/>
            <a:r>
              <a:rPr lang="it-IT" dirty="0"/>
              <a:t>componenti GEV afferenti al SSD del prodotto</a:t>
            </a:r>
          </a:p>
          <a:p>
            <a:pPr lvl="1"/>
            <a:r>
              <a:rPr lang="it-IT" dirty="0"/>
              <a:t>componenti GEV afferenti al SC del prodotto disponibili a valutare l’SSD del prodotto</a:t>
            </a:r>
          </a:p>
          <a:p>
            <a:pPr lvl="1"/>
            <a:r>
              <a:rPr lang="it-IT" dirty="0"/>
              <a:t>altri componenti GEV afferenti al SC </a:t>
            </a:r>
          </a:p>
          <a:p>
            <a:pPr lvl="1"/>
            <a:r>
              <a:rPr lang="it-IT" dirty="0"/>
              <a:t>componenti GEV afferenti al MSC del prodotto disponibili a valutare l’SSD del prodotto</a:t>
            </a:r>
          </a:p>
          <a:p>
            <a:pPr lvl="1"/>
            <a:r>
              <a:rPr lang="it-IT" dirty="0"/>
              <a:t>altri componenti GEV afferenti al MSC </a:t>
            </a:r>
          </a:p>
          <a:p>
            <a:pPr lvl="1"/>
            <a:r>
              <a:rPr lang="it-IT" dirty="0"/>
              <a:t>Altri componenti GEV disponibili a valutare l’SSD del prodotto</a:t>
            </a:r>
          </a:p>
          <a:p>
            <a:r>
              <a:rPr lang="it-IT" dirty="0"/>
              <a:t>Accanto al nome di ciascun componente GEV erano disponibili varie informazioni:</a:t>
            </a:r>
          </a:p>
          <a:p>
            <a:pPr lvl="1"/>
            <a:r>
              <a:rPr lang="it-IT" dirty="0"/>
              <a:t>Informazioni anagrafiche (istituzione e struttura di afferenza)</a:t>
            </a:r>
          </a:p>
          <a:p>
            <a:pPr lvl="1"/>
            <a:r>
              <a:rPr lang="it-IT" dirty="0"/>
              <a:t>SSD di afferenza e di disponibilità; SC, MSC di afferenza; </a:t>
            </a:r>
          </a:p>
          <a:p>
            <a:pPr lvl="1"/>
            <a:r>
              <a:rPr lang="it-IT" dirty="0"/>
              <a:t>codici ERC; </a:t>
            </a:r>
          </a:p>
          <a:p>
            <a:pPr lvl="1"/>
            <a:r>
              <a:rPr lang="it-IT" dirty="0"/>
              <a:t>numero di prodotti assegnati</a:t>
            </a:r>
          </a:p>
        </p:txBody>
      </p:sp>
    </p:spTree>
    <p:extLst>
      <p:ext uri="{BB962C8B-B14F-4D97-AF65-F5344CB8AC3E}">
        <p14:creationId xmlns:p14="http://schemas.microsoft.com/office/powerpoint/2010/main" val="1887295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032DE4-3907-35D2-8940-CEF96B1E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Assegnazione dei prodotti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431F5F-962E-8DA4-0873-DB901EADC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817639"/>
            <a:ext cx="10515600" cy="4833592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Il sistema non consentiva di selezionare componenti per i quali sono accertati conflitti di interesse (stessa istituzione/stessa struttura)</a:t>
            </a:r>
          </a:p>
          <a:p>
            <a:r>
              <a:rPr lang="it-IT" dirty="0"/>
              <a:t>Eventuali </a:t>
            </a:r>
            <a:r>
              <a:rPr lang="it-IT" dirty="0">
                <a:highlight>
                  <a:srgbClr val="FFFF00"/>
                </a:highlight>
              </a:rPr>
              <a:t>ulteriori situazioni di conflitto di interesse </a:t>
            </a:r>
            <a:r>
              <a:rPr lang="it-IT" dirty="0"/>
              <a:t>(e.g., parentela o affinità, colleganza professionale) dovevano essere segnalate dal componente GEV al momento dell’accettazione del prodotto</a:t>
            </a:r>
          </a:p>
          <a:p>
            <a:r>
              <a:rPr lang="it-IT" dirty="0"/>
              <a:t>I prodotti di cui: </a:t>
            </a:r>
          </a:p>
          <a:p>
            <a:pPr lvl="1"/>
            <a:r>
              <a:rPr lang="it-IT" dirty="0"/>
              <a:t>un componente GEV risultava tra gli autori erano assegnati al Coordinatore del GEV/sub-GEV</a:t>
            </a:r>
          </a:p>
          <a:p>
            <a:pPr lvl="1"/>
            <a:r>
              <a:rPr lang="it-IT" dirty="0"/>
              <a:t>il coordinatore del GEV risultava tra gli autori, sono stati valutati dal Consiglio Direttivo dell’ANVUR</a:t>
            </a:r>
          </a:p>
          <a:p>
            <a:r>
              <a:rPr lang="it-IT" dirty="0"/>
              <a:t>Dopo la chiusura del conferimento dei prodotti da parte degli Atenei (18 aprile) il GEV in base al numero di prodotti pervenuti ha richiesto l’integrazione di 4 componenti (AGR/01; 02; 15; 16) «rinunciando» all’integrazione del budget destinato a revisioni esterne</a:t>
            </a:r>
          </a:p>
          <a:p>
            <a:r>
              <a:rPr lang="it-IT" dirty="0"/>
              <a:t>Il processo di assegnazione si è concluso quando tutti i prodotti sono stati assegnati a due componenti GEV</a:t>
            </a:r>
          </a:p>
        </p:txBody>
      </p:sp>
    </p:spTree>
    <p:extLst>
      <p:ext uri="{BB962C8B-B14F-4D97-AF65-F5344CB8AC3E}">
        <p14:creationId xmlns:p14="http://schemas.microsoft.com/office/powerpoint/2010/main" val="154788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AFC63F-725C-7856-6FCC-BCFFB614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18" y="2921800"/>
            <a:ext cx="31851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Prodotti</a:t>
            </a:r>
            <a:r>
              <a:rPr lang="en-US" dirty="0"/>
              <a:t> </a:t>
            </a:r>
            <a:r>
              <a:rPr lang="en-US" dirty="0" err="1"/>
              <a:t>gestiti</a:t>
            </a:r>
            <a:br>
              <a:rPr lang="en-US" dirty="0"/>
            </a:br>
            <a:r>
              <a:rPr lang="en-US" dirty="0" err="1"/>
              <a:t>SubGEV</a:t>
            </a:r>
            <a:r>
              <a:rPr lang="en-US" dirty="0"/>
              <a:t> AGR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CECF892-5A9D-17BD-BBFA-91D3FE027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61253"/>
              </p:ext>
            </p:extLst>
          </p:nvPr>
        </p:nvGraphicFramePr>
        <p:xfrm>
          <a:off x="3533665" y="534185"/>
          <a:ext cx="7904312" cy="627177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506314">
                  <a:extLst>
                    <a:ext uri="{9D8B030D-6E8A-4147-A177-3AD203B41FA5}">
                      <a16:colId xmlns:a16="http://schemas.microsoft.com/office/drawing/2014/main" val="825913916"/>
                    </a:ext>
                  </a:extLst>
                </a:gridCol>
                <a:gridCol w="1559759">
                  <a:extLst>
                    <a:ext uri="{9D8B030D-6E8A-4147-A177-3AD203B41FA5}">
                      <a16:colId xmlns:a16="http://schemas.microsoft.com/office/drawing/2014/main" val="1488180701"/>
                    </a:ext>
                  </a:extLst>
                </a:gridCol>
                <a:gridCol w="1720578">
                  <a:extLst>
                    <a:ext uri="{9D8B030D-6E8A-4147-A177-3AD203B41FA5}">
                      <a16:colId xmlns:a16="http://schemas.microsoft.com/office/drawing/2014/main" val="1097649733"/>
                    </a:ext>
                  </a:extLst>
                </a:gridCol>
                <a:gridCol w="1117661">
                  <a:extLst>
                    <a:ext uri="{9D8B030D-6E8A-4147-A177-3AD203B41FA5}">
                      <a16:colId xmlns:a16="http://schemas.microsoft.com/office/drawing/2014/main" val="1979490432"/>
                    </a:ext>
                  </a:extLst>
                </a:gridCol>
              </a:tblGrid>
              <a:tr h="15609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Distribuzione dei prodotti della ricerca gestiti </a:t>
                      </a:r>
                      <a:endParaRPr lang="it-IT" sz="1200" b="1" i="1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529490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Cognome e nome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SSD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Sub-</a:t>
                      </a:r>
                      <a:r>
                        <a:rPr lang="it-IT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Gev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Prodotti gestiti</a:t>
                      </a:r>
                      <a:endParaRPr lang="it-IT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432860430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VIAGGI DAVIDE</a:t>
                      </a:r>
                      <a:endParaRPr lang="it-IT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AGR/01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 rowSpan="30"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0701 - Scienze AGRARIE</a:t>
                      </a:r>
                      <a:b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b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b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b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b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b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b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b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b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866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3421706300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GIULIANI MARCELLA MICHELA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AGR/02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744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3599218248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TARTARINI STEFANO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AGR/03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628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595043357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 PASCALE STEFANIA</a:t>
                      </a:r>
                      <a:endParaRPr lang="it-IT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AGR/04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594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3287757583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ALBERTI GIORGIO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AGR/05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585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1334641167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MARCHI ENRICO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AGR/06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554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1150131354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CARPUTO DOMENICO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AGR/07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450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3284078349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SONNANTE GABRIELLA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AGR/07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389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3620420147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LICCIARDELLO FELICIANA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AGR/08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370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506518055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RAFFAELLI GIUSEPPE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AGR/09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341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362596690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ARCIDIACONO CLAUDIA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502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1015367250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ROMANI ROBERTO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AGR/11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451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4118749376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 SERIO FRANCESCO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AGR/12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385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3365504660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NIGRO FRANCO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AGR/12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504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2031286868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ESPEN LUCA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AGR/13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748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2120082295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MARINARI SARA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AGR/14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466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2712923573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VERSARI ANDREA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AGR/15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831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3442015806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COSENZA GIANFRANCO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AGR/17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261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518689878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FONTANESI LUCA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AGR/17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263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561362034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AGAZZI ALESSANDRO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298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2051176830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ROSSI LUCIANA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310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92122856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 PALO ROSELLA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359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1138648150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PARISI GIULIANA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AGR/20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216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1210403782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DESNEUX NICOLAS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LS8_9,LS9_4,LS8_1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338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2594136637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MAGLIULO VINCENZO*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AGR/02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521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1386861671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MINERVINI FABIO*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AGR/16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752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2919557934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THIENE MARA*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AGR/01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703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1403541386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ALAMPRESE CRISTINA*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AGR/15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796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3825198981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MAIORANO GIUSEPPE*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373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3564801244"/>
                  </a:ext>
                </a:extLst>
              </a:tr>
              <a:tr h="156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BORIN SARA*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AGR/16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548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" marR="851" marT="851" marB="12262" anchor="ctr"/>
                </a:tc>
                <a:extLst>
                  <a:ext uri="{0D108BD9-81ED-4DB2-BD59-A6C34878D82A}">
                    <a16:rowId xmlns:a16="http://schemas.microsoft.com/office/drawing/2014/main" val="386239587"/>
                  </a:ext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8B13296D-A0F0-EF4E-64FD-01CE19059576}"/>
              </a:ext>
            </a:extLst>
          </p:cNvPr>
          <p:cNvSpPr/>
          <p:nvPr/>
        </p:nvSpPr>
        <p:spPr>
          <a:xfrm>
            <a:off x="7603295" y="3785698"/>
            <a:ext cx="33193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&gt;15.000</a:t>
            </a:r>
          </a:p>
          <a:p>
            <a:pPr algn="ctr"/>
            <a:r>
              <a:rPr lang="it-IT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valutazioni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8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CECF892-5A9D-17BD-BBFA-91D3FE027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1576"/>
              </p:ext>
            </p:extLst>
          </p:nvPr>
        </p:nvGraphicFramePr>
        <p:xfrm>
          <a:off x="1566206" y="1681274"/>
          <a:ext cx="8702749" cy="4340257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3957362">
                  <a:extLst>
                    <a:ext uri="{9D8B030D-6E8A-4147-A177-3AD203B41FA5}">
                      <a16:colId xmlns:a16="http://schemas.microsoft.com/office/drawing/2014/main" val="825913916"/>
                    </a:ext>
                  </a:extLst>
                </a:gridCol>
                <a:gridCol w="1759219">
                  <a:extLst>
                    <a:ext uri="{9D8B030D-6E8A-4147-A177-3AD203B41FA5}">
                      <a16:colId xmlns:a16="http://schemas.microsoft.com/office/drawing/2014/main" val="1488180701"/>
                    </a:ext>
                  </a:extLst>
                </a:gridCol>
                <a:gridCol w="1726186">
                  <a:extLst>
                    <a:ext uri="{9D8B030D-6E8A-4147-A177-3AD203B41FA5}">
                      <a16:colId xmlns:a16="http://schemas.microsoft.com/office/drawing/2014/main" val="1097649733"/>
                    </a:ext>
                  </a:extLst>
                </a:gridCol>
                <a:gridCol w="1259982">
                  <a:extLst>
                    <a:ext uri="{9D8B030D-6E8A-4147-A177-3AD203B41FA5}">
                      <a16:colId xmlns:a16="http://schemas.microsoft.com/office/drawing/2014/main" val="1979490432"/>
                    </a:ext>
                  </a:extLst>
                </a:gridCol>
              </a:tblGrid>
              <a:tr h="60534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Distribuzione dei prodotti della ricerca gestiti</a:t>
                      </a:r>
                      <a:endParaRPr lang="it-IT" sz="16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529490"/>
                  </a:ext>
                </a:extLst>
              </a:tr>
              <a:tr h="6053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Cognome e nome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SSD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Sub-</a:t>
                      </a:r>
                      <a:r>
                        <a:rPr lang="it-IT" sz="1600" b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Gev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Prodotti gestiti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extLst>
                  <a:ext uri="{0D108BD9-81ED-4DB2-BD59-A6C34878D82A}">
                    <a16:rowId xmlns:a16="http://schemas.microsoft.com/office/drawing/2014/main" val="432860430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u="none" strike="noStrike">
                          <a:effectLst/>
                          <a:latin typeface="Century Gothic" panose="020B0502020202020204" pitchFamily="34" charset="0"/>
                        </a:rPr>
                        <a:t>RADAELLI GIUSEPPE</a:t>
                      </a:r>
                      <a:endParaRPr lang="it-IT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b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0702 - Scienze VETERINARIE</a:t>
                      </a:r>
                      <a:endParaRPr lang="it-IT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456</a:t>
                      </a:r>
                      <a:endParaRPr lang="it-IT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extLst>
                  <a:ext uri="{0D108BD9-81ED-4DB2-BD59-A6C34878D82A}">
                    <a16:rowId xmlns:a16="http://schemas.microsoft.com/office/drawing/2014/main" val="3873126330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FORNI MONICA</a:t>
                      </a:r>
                      <a:endParaRPr lang="it-IT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>
                          <a:effectLst/>
                          <a:latin typeface="Century Gothic" panose="020B0502020202020204" pitchFamily="34" charset="0"/>
                        </a:rPr>
                        <a:t>458</a:t>
                      </a:r>
                      <a:endParaRPr lang="it-IT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extLst>
                  <a:ext uri="{0D108BD9-81ED-4DB2-BD59-A6C34878D82A}">
                    <a16:rowId xmlns:a16="http://schemas.microsoft.com/office/drawing/2014/main" val="2300472391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u="none" strike="noStrike">
                          <a:effectLst/>
                          <a:latin typeface="Century Gothic" panose="020B0502020202020204" pitchFamily="34" charset="0"/>
                        </a:rPr>
                        <a:t>ROCCABIANCA PAOLA</a:t>
                      </a:r>
                      <a:endParaRPr lang="it-IT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502</a:t>
                      </a:r>
                      <a:endParaRPr lang="it-IT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extLst>
                  <a:ext uri="{0D108BD9-81ED-4DB2-BD59-A6C34878D82A}">
                    <a16:rowId xmlns:a16="http://schemas.microsoft.com/office/drawing/2014/main" val="2686575652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IANIERI ADRIANA</a:t>
                      </a:r>
                      <a:endParaRPr lang="it-IT" sz="16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790</a:t>
                      </a:r>
                      <a:endParaRPr lang="it-IT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extLst>
                  <a:ext uri="{0D108BD9-81ED-4DB2-BD59-A6C34878D82A}">
                    <a16:rowId xmlns:a16="http://schemas.microsoft.com/office/drawing/2014/main" val="265253562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u="none" strike="noStrike">
                          <a:effectLst/>
                          <a:latin typeface="Century Gothic" panose="020B0502020202020204" pitchFamily="34" charset="0"/>
                        </a:rPr>
                        <a:t>TEMPESTA MARIA</a:t>
                      </a:r>
                      <a:endParaRPr lang="it-IT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542</a:t>
                      </a:r>
                      <a:endParaRPr lang="it-IT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extLst>
                  <a:ext uri="{0D108BD9-81ED-4DB2-BD59-A6C34878D82A}">
                    <a16:rowId xmlns:a16="http://schemas.microsoft.com/office/drawing/2014/main" val="2513947268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u="none" strike="noStrike">
                          <a:effectLst/>
                          <a:latin typeface="Century Gothic" panose="020B0502020202020204" pitchFamily="34" charset="0"/>
                        </a:rPr>
                        <a:t>BRUSCHI FABRIZIO</a:t>
                      </a:r>
                      <a:endParaRPr lang="it-IT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582</a:t>
                      </a:r>
                      <a:endParaRPr lang="it-IT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extLst>
                  <a:ext uri="{0D108BD9-81ED-4DB2-BD59-A6C34878D82A}">
                    <a16:rowId xmlns:a16="http://schemas.microsoft.com/office/drawing/2014/main" val="776258417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u="none" strike="noStrike">
                          <a:effectLst/>
                          <a:latin typeface="Century Gothic" panose="020B0502020202020204" pitchFamily="34" charset="0"/>
                        </a:rPr>
                        <a:t>GIORGI MARIO</a:t>
                      </a:r>
                      <a:endParaRPr lang="it-IT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426</a:t>
                      </a:r>
                      <a:endParaRPr lang="it-IT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extLst>
                  <a:ext uri="{0D108BD9-81ED-4DB2-BD59-A6C34878D82A}">
                    <a16:rowId xmlns:a16="http://schemas.microsoft.com/office/drawing/2014/main" val="3485672687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u="none" strike="noStrike">
                          <a:effectLst/>
                          <a:latin typeface="Century Gothic" panose="020B0502020202020204" pitchFamily="34" charset="0"/>
                        </a:rPr>
                        <a:t>PROVERBIO DANIELA</a:t>
                      </a:r>
                      <a:endParaRPr lang="it-IT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420</a:t>
                      </a:r>
                      <a:endParaRPr lang="it-IT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extLst>
                  <a:ext uri="{0D108BD9-81ED-4DB2-BD59-A6C34878D82A}">
                    <a16:rowId xmlns:a16="http://schemas.microsoft.com/office/drawing/2014/main" val="2152245190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u="none" strike="noStrike">
                          <a:effectLst/>
                          <a:latin typeface="Century Gothic" panose="020B0502020202020204" pitchFamily="34" charset="0"/>
                        </a:rPr>
                        <a:t>MUTTINI AURELIO</a:t>
                      </a:r>
                      <a:endParaRPr lang="it-IT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401</a:t>
                      </a:r>
                      <a:endParaRPr lang="it-IT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extLst>
                  <a:ext uri="{0D108BD9-81ED-4DB2-BD59-A6C34878D82A}">
                    <a16:rowId xmlns:a16="http://schemas.microsoft.com/office/drawing/2014/main" val="4184317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u="none" strike="noStrike">
                          <a:effectLst/>
                          <a:latin typeface="Century Gothic" panose="020B0502020202020204" pitchFamily="34" charset="0"/>
                        </a:rPr>
                        <a:t>DELL'AQUILA MARIA ELENA</a:t>
                      </a:r>
                      <a:endParaRPr lang="it-IT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u="none" strike="noStrike">
                          <a:effectLst/>
                          <a:latin typeface="Century Gothic" panose="020B0502020202020204" pitchFamily="34" charset="0"/>
                        </a:rPr>
                        <a:t>VET/10</a:t>
                      </a:r>
                      <a:endParaRPr lang="it-IT" sz="16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377</a:t>
                      </a:r>
                      <a:endParaRPr lang="it-IT" sz="16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87" marR="1487" marT="1487" marB="21415" anchor="ctr"/>
                </a:tc>
                <a:extLst>
                  <a:ext uri="{0D108BD9-81ED-4DB2-BD59-A6C34878D82A}">
                    <a16:rowId xmlns:a16="http://schemas.microsoft.com/office/drawing/2014/main" val="3322823895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F16E5E37-7466-6397-AE49-4844A2E6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Prodotti gestiti </a:t>
            </a:r>
            <a:r>
              <a:rPr lang="it-IT" dirty="0" err="1"/>
              <a:t>SubGEV</a:t>
            </a:r>
            <a:r>
              <a:rPr lang="it-IT" dirty="0"/>
              <a:t> VET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9476378-24D3-9ADD-8B5B-6CE03C50EAA7}"/>
              </a:ext>
            </a:extLst>
          </p:cNvPr>
          <p:cNvSpPr/>
          <p:nvPr/>
        </p:nvSpPr>
        <p:spPr>
          <a:xfrm>
            <a:off x="6318689" y="4487227"/>
            <a:ext cx="33729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5.000</a:t>
            </a:r>
          </a:p>
          <a:p>
            <a:pPr algn="ctr"/>
            <a:r>
              <a:rPr lang="it-IT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valutazioni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1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4CC1671-474F-4FB3-BC69-E708BE08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06" y="325974"/>
            <a:ext cx="10515600" cy="1325563"/>
          </a:xfrm>
        </p:spPr>
        <p:txBody>
          <a:bodyPr/>
          <a:lstStyle/>
          <a:p>
            <a:r>
              <a:rPr lang="it-IT" dirty="0"/>
              <a:t>La fase di gestione del prodotto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119CF26-4018-478A-A728-3BC6C9B4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06" y="1405011"/>
            <a:ext cx="10515600" cy="5452989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Una volta visualizzato il prodotto, il componente GEV doveva in sequenza effettuare le seguenti scelte:</a:t>
            </a:r>
          </a:p>
          <a:p>
            <a:pPr lvl="1"/>
            <a:r>
              <a:rPr lang="it-IT" dirty="0"/>
              <a:t>Accettare/rifiutare il prodotto: se rifiutava il prodotto, il prodotto tornava al coordinatore del GEV/</a:t>
            </a:r>
            <a:r>
              <a:rPr lang="it-IT" dirty="0" err="1"/>
              <a:t>SubGEV</a:t>
            </a:r>
            <a:r>
              <a:rPr lang="it-IT" dirty="0"/>
              <a:t> per una nuova assegnazione. Se accettava il prodotto procedeva alla sua gestione</a:t>
            </a:r>
          </a:p>
          <a:p>
            <a:pPr lvl="1"/>
            <a:r>
              <a:rPr lang="it-IT" dirty="0"/>
              <a:t>Segnalare un prodotto non valutabile (il prodotto era giudicato non valutabile) perché:</a:t>
            </a:r>
          </a:p>
          <a:p>
            <a:pPr lvl="3"/>
            <a:r>
              <a:rPr lang="it-IT" dirty="0"/>
              <a:t>La tipologia non risulta tra quelle elencate nel bando e nei criteri di valutazione</a:t>
            </a:r>
          </a:p>
          <a:p>
            <a:pPr lvl="3"/>
            <a:r>
              <a:rPr lang="it-IT" dirty="0"/>
              <a:t>L'allegato non risulta adeguato per procedere alla valutazione*</a:t>
            </a:r>
          </a:p>
          <a:p>
            <a:pPr lvl="3"/>
            <a:r>
              <a:rPr lang="it-IT" dirty="0"/>
              <a:t>Il Prodotto era stato pubblicato in periodo precedente o successivo rispetto alla VQR2015-2019</a:t>
            </a:r>
          </a:p>
          <a:p>
            <a:pPr lvl="3"/>
            <a:r>
              <a:rPr lang="it-IT" dirty="0"/>
              <a:t>Altro (inserire motivazione)</a:t>
            </a:r>
          </a:p>
          <a:p>
            <a:pPr lvl="1"/>
            <a:r>
              <a:rPr lang="it-IT" dirty="0"/>
              <a:t>Indicare (o confermare) la SC/ASJC di gestione del prodotto (per la peer review informata)</a:t>
            </a:r>
          </a:p>
          <a:p>
            <a:pPr marL="0" indent="0">
              <a:buNone/>
            </a:pPr>
            <a:r>
              <a:rPr lang="it-IT" sz="2600" dirty="0"/>
              <a:t>* </a:t>
            </a:r>
            <a:r>
              <a:rPr lang="it-IT" sz="2600" u="sng" dirty="0"/>
              <a:t>Durante la valutazione, l’ANVUR ha sostituito PDF non conformi</a:t>
            </a:r>
          </a:p>
        </p:txBody>
      </p:sp>
    </p:spTree>
    <p:extLst>
      <p:ext uri="{BB962C8B-B14F-4D97-AF65-F5344CB8AC3E}">
        <p14:creationId xmlns:p14="http://schemas.microsoft.com/office/powerpoint/2010/main" val="4269431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4CC1671-474F-4FB3-BC69-E708BE08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di valutazione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119CF26-4018-478A-A728-3BC6C9B4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12" y="1874561"/>
            <a:ext cx="10762537" cy="4069039"/>
          </a:xfrm>
        </p:spPr>
        <p:txBody>
          <a:bodyPr>
            <a:normAutofit/>
          </a:bodyPr>
          <a:lstStyle/>
          <a:p>
            <a:r>
              <a:rPr lang="it-IT" dirty="0"/>
              <a:t>La fase valutazione vera e propria si componeva di varie sottofasi: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Gestione del prodotto da parte del componente GEV assegnatario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Revisione del prodotto da parte del revisore (il componente GEV o un revisore esterno)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Attribuzione finale della classe di merito al prodotto da parte dei componenti GEV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Approvazione finale della classe di valutazione da parte del GEV</a:t>
            </a:r>
          </a:p>
        </p:txBody>
      </p:sp>
    </p:spTree>
    <p:extLst>
      <p:ext uri="{BB962C8B-B14F-4D97-AF65-F5344CB8AC3E}">
        <p14:creationId xmlns:p14="http://schemas.microsoft.com/office/powerpoint/2010/main" val="3264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54D50C-4A0E-66B1-CA94-340C7AF1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945"/>
            <a:ext cx="10515600" cy="1325563"/>
          </a:xfrm>
        </p:spPr>
        <p:txBody>
          <a:bodyPr/>
          <a:lstStyle/>
          <a:p>
            <a:r>
              <a:rPr lang="it-IT" dirty="0"/>
              <a:t>Gruppo di Esperti della Valutazione (GEV) - Area Scienze Agrarie e Veterinarie (07)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1501EC-669A-C328-84AD-53923C3B1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37" y="2149625"/>
            <a:ext cx="10515600" cy="4833592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Nomina 36 componenti GEV07 08/10/2020 + 4 componenti integrativi (28/06/2021 Cristina ALAMPRESE; 10/06/2021 Mara THIENE, Fabio MINERVINI e Vincenzo MAGLIULO;) + 2 componenti sostitutivi (05/08/2021 Giuseppe MAIORANO; 23/09/2021 Sara BORIN)</a:t>
            </a:r>
          </a:p>
          <a:p>
            <a:pPr lvl="1"/>
            <a:r>
              <a:rPr lang="it-IT" dirty="0"/>
              <a:t>Coordinatore: prof.ssa Stefania DE PASCALE (AGR/04, Università degli Studi di Napoli Federico II)</a:t>
            </a:r>
          </a:p>
          <a:p>
            <a:pPr lvl="1"/>
            <a:r>
              <a:rPr lang="it-IT" dirty="0"/>
              <a:t>Assistente: dott.ssa Ivana </a:t>
            </a:r>
            <a:r>
              <a:rPr lang="it-IT" dirty="0" err="1"/>
              <a:t>Matic</a:t>
            </a:r>
            <a:endParaRPr lang="it-IT" dirty="0"/>
          </a:p>
          <a:p>
            <a:r>
              <a:rPr lang="it-IT" dirty="0"/>
              <a:t>Nel corso della prima riunione il GEV è stato suddiviso nei seguenti sub-GEV, di cui sono stati individuati i rispettivi coordinatori:</a:t>
            </a:r>
          </a:p>
          <a:p>
            <a:pPr lvl="1"/>
            <a:r>
              <a:rPr lang="it-IT" dirty="0"/>
              <a:t>0701/Area Scienze Agrarie, coordinato dal prof. Davide Viaggi (AGR/01, Università degli Studi di BOLOGNA);</a:t>
            </a:r>
          </a:p>
          <a:p>
            <a:pPr lvl="1"/>
            <a:r>
              <a:rPr lang="it-IT" dirty="0"/>
              <a:t>0702/Area Scienze Veterinarie, coordinato dalla prof.ssa Adriana </a:t>
            </a:r>
            <a:r>
              <a:rPr lang="it-IT" dirty="0" err="1"/>
              <a:t>Ianieri</a:t>
            </a:r>
            <a:r>
              <a:rPr lang="it-IT" dirty="0"/>
              <a:t> (VET/04, Università degli Studi di PARMA)  	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961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4CC1671-474F-4FB3-BC69-E708BE08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di gestione del prodotto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119CF26-4018-478A-A728-3BC6C9B4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44" y="1522758"/>
            <a:ext cx="10515600" cy="4833592"/>
          </a:xfrm>
        </p:spPr>
        <p:txBody>
          <a:bodyPr>
            <a:normAutofit/>
          </a:bodyPr>
          <a:lstStyle/>
          <a:p>
            <a:r>
              <a:rPr lang="it-IT" dirty="0"/>
              <a:t>Scelta del revisore del prodotto:</a:t>
            </a:r>
          </a:p>
          <a:p>
            <a:pPr lvl="1"/>
            <a:r>
              <a:rPr lang="it-IT" dirty="0"/>
              <a:t>Revisione effettuata dallo stesso componente GEV</a:t>
            </a:r>
          </a:p>
          <a:p>
            <a:pPr lvl="1"/>
            <a:r>
              <a:rPr lang="it-IT" dirty="0"/>
              <a:t>Assegnazione della revisione a un referee esterno</a:t>
            </a:r>
          </a:p>
          <a:p>
            <a:r>
              <a:rPr lang="it-IT" dirty="0"/>
              <a:t>Se la revisione era effettuata dal componente GEV, accedeva alla scheda di valutazione </a:t>
            </a:r>
          </a:p>
          <a:p>
            <a:pPr lvl="1"/>
            <a:r>
              <a:rPr lang="it-IT" dirty="0"/>
              <a:t>In questa fase per la peer review informata era visualizzata l’informazione </a:t>
            </a:r>
            <a:r>
              <a:rPr lang="it-IT" dirty="0" err="1"/>
              <a:t>bibliometrica</a:t>
            </a:r>
            <a:r>
              <a:rPr lang="it-IT" dirty="0"/>
              <a:t> del prodotto</a:t>
            </a:r>
          </a:p>
          <a:p>
            <a:r>
              <a:rPr lang="it-IT" dirty="0"/>
              <a:t>Se il componente GEV sceglieva di assegnare il prodotto a un revisore esterno, si apriva l’interfaccia di assegnazione del prodotto al revisore esterno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7E43B9-E44C-4F85-8235-9D09C3CADD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F8AA-E210-4526-83FB-7F3D26941162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930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8744EEB3-54D8-3AC7-735A-3BAE4B10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Revisori esterni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8DEC31-9992-371D-3AAA-4D733AB44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205"/>
            <a:ext cx="10515600" cy="4833592"/>
          </a:xfrm>
        </p:spPr>
        <p:txBody>
          <a:bodyPr/>
          <a:lstStyle/>
          <a:p>
            <a:r>
              <a:rPr lang="it-IT" dirty="0"/>
              <a:t>I revisori esterni erano selezionati all’interno di un albo fornito dall’ANVUR all’avvio della fase di valutazione</a:t>
            </a:r>
          </a:p>
          <a:p>
            <a:r>
              <a:rPr lang="it-IT" dirty="0"/>
              <a:t>L’albo comprendeva: </a:t>
            </a:r>
          </a:p>
          <a:p>
            <a:pPr lvl="1"/>
            <a:r>
              <a:rPr lang="it-IT" dirty="0"/>
              <a:t>i ricercatori compresi negli elenchi dei sorteggiabili per i GEV disciplinari (scelta prioritaria)</a:t>
            </a:r>
          </a:p>
          <a:p>
            <a:pPr lvl="1"/>
            <a:r>
              <a:rPr lang="it-IT" dirty="0"/>
              <a:t>i ricercatori compresi nell’archivio </a:t>
            </a:r>
            <a:r>
              <a:rPr lang="it-IT" dirty="0" err="1"/>
              <a:t>Loginmiur</a:t>
            </a:r>
            <a:r>
              <a:rPr lang="it-IT" dirty="0"/>
              <a:t> che avevano prodotto nel periodo 2015-2019 almeno 3 pubblicazioni con codice ISSN/ISBN/ISMN o indicizzate </a:t>
            </a:r>
            <a:r>
              <a:rPr lang="it-IT" dirty="0" err="1"/>
              <a:t>WoS</a:t>
            </a:r>
            <a:r>
              <a:rPr lang="it-IT" dirty="0"/>
              <a:t>/Scopus</a:t>
            </a:r>
          </a:p>
          <a:p>
            <a:pPr lvl="1"/>
            <a:r>
              <a:rPr lang="it-IT" dirty="0"/>
              <a:t>i ricercatori stranieri proposti dal GEV, previa verifica del possesso degli stessi requisiti</a:t>
            </a:r>
          </a:p>
        </p:txBody>
      </p:sp>
    </p:spTree>
    <p:extLst>
      <p:ext uri="{BB962C8B-B14F-4D97-AF65-F5344CB8AC3E}">
        <p14:creationId xmlns:p14="http://schemas.microsoft.com/office/powerpoint/2010/main" val="713501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97E8C8F-1721-4000-B2A7-9A930EE0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38" y="1837147"/>
            <a:ext cx="10515600" cy="1325563"/>
          </a:xfrm>
        </p:spPr>
        <p:txBody>
          <a:bodyPr/>
          <a:lstStyle/>
          <a:p>
            <a:pPr algn="l"/>
            <a:r>
              <a:rPr lang="it-IT" dirty="0"/>
              <a:t>Revisori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41793-E0D3-4F11-99B0-B796EFA64E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F8AA-E210-4526-83FB-7F3D26941162}" type="slidenum">
              <a:rPr lang="it-IT" smtClean="0"/>
              <a:pPr/>
              <a:t>22</a:t>
            </a:fld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557B715-9B22-4AD4-8FC7-273057534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07195"/>
              </p:ext>
            </p:extLst>
          </p:nvPr>
        </p:nvGraphicFramePr>
        <p:xfrm>
          <a:off x="4115156" y="781209"/>
          <a:ext cx="7570506" cy="527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36978">
                  <a:extLst>
                    <a:ext uri="{9D8B030D-6E8A-4147-A177-3AD203B41FA5}">
                      <a16:colId xmlns:a16="http://schemas.microsoft.com/office/drawing/2014/main" val="4035687943"/>
                    </a:ext>
                  </a:extLst>
                </a:gridCol>
                <a:gridCol w="782386">
                  <a:extLst>
                    <a:ext uri="{9D8B030D-6E8A-4147-A177-3AD203B41FA5}">
                      <a16:colId xmlns:a16="http://schemas.microsoft.com/office/drawing/2014/main" val="3371468481"/>
                    </a:ext>
                  </a:extLst>
                </a:gridCol>
                <a:gridCol w="915787">
                  <a:extLst>
                    <a:ext uri="{9D8B030D-6E8A-4147-A177-3AD203B41FA5}">
                      <a16:colId xmlns:a16="http://schemas.microsoft.com/office/drawing/2014/main" val="2572757144"/>
                    </a:ext>
                  </a:extLst>
                </a:gridCol>
                <a:gridCol w="854735">
                  <a:extLst>
                    <a:ext uri="{9D8B030D-6E8A-4147-A177-3AD203B41FA5}">
                      <a16:colId xmlns:a16="http://schemas.microsoft.com/office/drawing/2014/main" val="91453843"/>
                    </a:ext>
                  </a:extLst>
                </a:gridCol>
                <a:gridCol w="1269891">
                  <a:extLst>
                    <a:ext uri="{9D8B030D-6E8A-4147-A177-3AD203B41FA5}">
                      <a16:colId xmlns:a16="http://schemas.microsoft.com/office/drawing/2014/main" val="1553569620"/>
                    </a:ext>
                  </a:extLst>
                </a:gridCol>
                <a:gridCol w="573893">
                  <a:extLst>
                    <a:ext uri="{9D8B030D-6E8A-4147-A177-3AD203B41FA5}">
                      <a16:colId xmlns:a16="http://schemas.microsoft.com/office/drawing/2014/main" val="1677687824"/>
                    </a:ext>
                  </a:extLst>
                </a:gridCol>
                <a:gridCol w="2136836">
                  <a:extLst>
                    <a:ext uri="{9D8B030D-6E8A-4147-A177-3AD203B41FA5}">
                      <a16:colId xmlns:a16="http://schemas.microsoft.com/office/drawing/2014/main" val="940933302"/>
                    </a:ext>
                  </a:extLst>
                </a:gridCol>
              </a:tblGrid>
              <a:tr h="48634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Ricercatori su </a:t>
                      </a:r>
                      <a:r>
                        <a:rPr lang="it-IT" sz="16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loginmiur</a:t>
                      </a:r>
                      <a:r>
                        <a:rPr lang="it-IT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al 1/3/21 con </a:t>
                      </a:r>
                      <a:r>
                        <a:rPr lang="it-IT" sz="16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3 pubblicazioni del periodo 2015-2019</a:t>
                      </a:r>
                      <a:br>
                        <a:rPr lang="it-IT" sz="1600" b="0" dirty="0">
                          <a:latin typeface="Century Gothic" panose="020B0502020202020204" pitchFamily="34" charset="0"/>
                        </a:rPr>
                      </a:br>
                      <a:r>
                        <a:rPr lang="it-IT" sz="16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aventi almeno uno fra i codici ISBN, ISMN, ISSN, WOS o SCOPUS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4033452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GEV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PO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PA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RU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Ricerc</a:t>
                      </a:r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. Enti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Altri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Totale complessivo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3664779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787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1094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1003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160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3057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518182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488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1022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813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1753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333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4409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542663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549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1231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1099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453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3347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808823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196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458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392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690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159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1895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3631806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901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1704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2090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808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76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5579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6855505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1786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3179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3538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200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8762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547738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677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1159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1176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337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3384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4730372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8a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373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855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617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1871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11583217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8b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389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611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580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1627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9180771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1515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2138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1956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712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6380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529651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975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2013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1585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88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4677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6799455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11a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722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1263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988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93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3084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6144720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11b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268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536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505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1356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6500942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1431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1417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1370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4292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3838543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13a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780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935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752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2513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6225619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13b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612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774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634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2055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4859309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338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656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650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1686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4599641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Totale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12787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21045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19748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5493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901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59974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5013291"/>
                  </a:ext>
                </a:extLst>
              </a:tr>
            </a:tbl>
          </a:graphicData>
        </a:graphic>
      </p:graphicFrame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C4A468D4-1BDB-9B6D-626E-A4BAD21BB6B0}"/>
              </a:ext>
            </a:extLst>
          </p:cNvPr>
          <p:cNvSpPr/>
          <p:nvPr/>
        </p:nvSpPr>
        <p:spPr>
          <a:xfrm>
            <a:off x="3114908" y="2891363"/>
            <a:ext cx="1204332" cy="54269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5BABF0-8404-1256-44B4-DDA715B31F74}"/>
              </a:ext>
            </a:extLst>
          </p:cNvPr>
          <p:cNvSpPr txBox="1"/>
          <p:nvPr/>
        </p:nvSpPr>
        <p:spPr>
          <a:xfrm>
            <a:off x="212394" y="3950226"/>
            <a:ext cx="37059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1</a:t>
            </a:r>
            <a:r>
              <a:rPr lang="it-IT" sz="1800" dirty="0">
                <a:latin typeface="Century Gothic" panose="020B0502020202020204" pitchFamily="34" charset="0"/>
              </a:rPr>
              <a:t>3% delle revisioni svolto da revisori esterni (2544)</a:t>
            </a:r>
          </a:p>
          <a:p>
            <a:pPr algn="ctr"/>
            <a:r>
              <a:rPr lang="it-IT" sz="1800" dirty="0" err="1">
                <a:latin typeface="Century Gothic" panose="020B0502020202020204" pitchFamily="34" charset="0"/>
              </a:rPr>
              <a:t>SubGev</a:t>
            </a:r>
            <a:r>
              <a:rPr lang="it-IT" sz="1800" dirty="0">
                <a:latin typeface="Century Gothic" panose="020B0502020202020204" pitchFamily="34" charset="0"/>
              </a:rPr>
              <a:t> VET 17,5%</a:t>
            </a:r>
          </a:p>
          <a:p>
            <a:pPr algn="ctr"/>
            <a:r>
              <a:rPr lang="it-IT" sz="1800" dirty="0" err="1">
                <a:latin typeface="Century Gothic" panose="020B0502020202020204" pitchFamily="34" charset="0"/>
              </a:rPr>
              <a:t>SubGev</a:t>
            </a:r>
            <a:r>
              <a:rPr lang="it-IT" sz="1800" dirty="0">
                <a:latin typeface="Century Gothic" panose="020B0502020202020204" pitchFamily="34" charset="0"/>
              </a:rPr>
              <a:t> AGR 11,1%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8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4CC1671-474F-4FB3-BC69-E708BE08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Assegnazione del prodotto al revisore esterno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119CF26-4018-478A-A728-3BC6C9B4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035"/>
            <a:ext cx="10515600" cy="4833592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Per ciascun prodotto erano visualizzati i revisori selezionabili filtrabili per:</a:t>
            </a:r>
          </a:p>
          <a:p>
            <a:pPr lvl="1"/>
            <a:r>
              <a:rPr lang="it-IT" dirty="0"/>
              <a:t>SSD di gestione del prodotto</a:t>
            </a:r>
          </a:p>
          <a:p>
            <a:pPr lvl="1"/>
            <a:r>
              <a:rPr lang="it-IT" dirty="0"/>
              <a:t>SC del prodotto</a:t>
            </a:r>
          </a:p>
          <a:p>
            <a:pPr lvl="1"/>
            <a:r>
              <a:rPr lang="it-IT" dirty="0"/>
              <a:t>MSC del prodotto</a:t>
            </a:r>
          </a:p>
          <a:p>
            <a:r>
              <a:rPr lang="it-IT" dirty="0"/>
              <a:t>Per ogni possibile revisore erano disponibili le seguenti informazioni:</a:t>
            </a:r>
          </a:p>
          <a:p>
            <a:pPr lvl="1"/>
            <a:r>
              <a:rPr lang="it-IT" dirty="0"/>
              <a:t>Ruolo</a:t>
            </a:r>
          </a:p>
          <a:p>
            <a:pPr lvl="1"/>
            <a:r>
              <a:rPr lang="it-IT" dirty="0"/>
              <a:t>Istituzione </a:t>
            </a:r>
          </a:p>
          <a:p>
            <a:pPr lvl="1"/>
            <a:r>
              <a:rPr lang="it-IT" dirty="0"/>
              <a:t>SSD di afferenza </a:t>
            </a:r>
          </a:p>
          <a:p>
            <a:pPr lvl="1"/>
            <a:r>
              <a:rPr lang="it-IT" dirty="0"/>
              <a:t>Numero di prodotti che è disponibile a revisionare</a:t>
            </a:r>
          </a:p>
          <a:p>
            <a:pPr lvl="2"/>
            <a:r>
              <a:rPr lang="it-IT" dirty="0"/>
              <a:t>Di cui gratuiti</a:t>
            </a:r>
          </a:p>
          <a:p>
            <a:pPr lvl="1"/>
            <a:r>
              <a:rPr lang="it-IT" dirty="0"/>
              <a:t>Numero di prodotti già assegnati/già valutati</a:t>
            </a:r>
          </a:p>
          <a:p>
            <a:pPr lvl="1"/>
            <a:r>
              <a:rPr lang="it-IT" dirty="0">
                <a:highlight>
                  <a:srgbClr val="FFFF00"/>
                </a:highlight>
              </a:rPr>
              <a:t>No keywords (!)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7E43B9-E44C-4F85-8235-9D09C3CADD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F8AA-E210-4526-83FB-7F3D26941162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57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AD4C5-076B-5F6B-D9DE-7B2DA5E6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93" y="269604"/>
            <a:ext cx="10515600" cy="1325563"/>
          </a:xfrm>
        </p:spPr>
        <p:txBody>
          <a:bodyPr/>
          <a:lstStyle/>
          <a:p>
            <a:r>
              <a:rPr lang="it-IT" dirty="0"/>
              <a:t>Il giudizio di qualità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2FD00E-1EEC-C2D0-1FFD-A68FB931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93" y="1595167"/>
            <a:ext cx="10515600" cy="4833592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Il giudizio di qualità di ogni prodotto si riferiva ai seguenti criteri: </a:t>
            </a:r>
          </a:p>
          <a:p>
            <a:pPr lvl="1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originalità,</a:t>
            </a:r>
            <a:r>
              <a:rPr lang="it-IT" dirty="0"/>
              <a:t> da intendersi come il livello al quale il prodotto introduce un nuovo modo di pensare e/o interpretare in relazione all’oggetto scientifico della ricerca, e si distingue e innova rispetto agli approcci precedenti sullo stesso oggetto;</a:t>
            </a:r>
          </a:p>
          <a:p>
            <a:pPr lvl="1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rigore metodologico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it-IT" dirty="0"/>
              <a:t>da intendersi come il livello al quale il prodotto presenta in modo chiaro gli obiettivi della ricerca e lo stato dell’arte nella letteratura, adotta una metodologia appropriata all’oggetto della ricerca e dimostra che gli obiettivi sono stati raggiunti; </a:t>
            </a:r>
          </a:p>
          <a:p>
            <a:pPr lvl="1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impatto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it-IT" dirty="0"/>
              <a:t> da intendersi come il livello al quale il prodotto esercita, o è presumibile che eserciterà, un’influenza sulla comunità scientifica internazionale o, per le discipline in cui è appropriato, su quella nazionale.</a:t>
            </a:r>
          </a:p>
          <a:p>
            <a:r>
              <a:rPr lang="it-IT" dirty="0"/>
              <a:t>Ai fini dell’attribuzione del prodotto a una delle classi di merito, i revisori erano tenuti ad applicare i 3 criteri con peso equivalente e a formulare un sintetico giudizio motivato</a:t>
            </a:r>
          </a:p>
        </p:txBody>
      </p:sp>
    </p:spTree>
    <p:extLst>
      <p:ext uri="{BB962C8B-B14F-4D97-AF65-F5344CB8AC3E}">
        <p14:creationId xmlns:p14="http://schemas.microsoft.com/office/powerpoint/2010/main" val="3081170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0283EA-CF77-3FB0-BB0A-2D98D2F90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3" y="549000"/>
            <a:ext cx="10515600" cy="737108"/>
          </a:xfrm>
        </p:spPr>
        <p:txBody>
          <a:bodyPr/>
          <a:lstStyle/>
          <a:p>
            <a:r>
              <a:rPr lang="it-IT" dirty="0"/>
              <a:t>Classi di merito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86921C-DEE7-EB8E-2E38-A5D7CDABA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79" y="1379576"/>
            <a:ext cx="10870581" cy="5140169"/>
          </a:xfrm>
        </p:spPr>
        <p:txBody>
          <a:bodyPr>
            <a:normAutofit fontScale="70000" lnSpcReduction="20000"/>
          </a:bodyPr>
          <a:lstStyle/>
          <a:p>
            <a:pPr marL="914400" lvl="1" indent="-457200">
              <a:buFont typeface="+mj-lt"/>
              <a:buAutoNum type="alphaUcPeriod"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Eccellente ed estremamente rilevante</a:t>
            </a:r>
            <a:r>
              <a:rPr lang="it-IT" dirty="0"/>
              <a:t>: la pubblicazione raggiunge i massimi livelli di eccellenza in termini di originalità, conoscenza e capacità di utilizzo della letteratura, rigore metodologico e chiarezza espositiva, impatto nella comunità scientifica.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Eccellente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it-IT" dirty="0"/>
              <a:t>la pubblicazione raggiunge livelli eccellenti nella maggioranza dei seguenti aspetti: originalità, conoscenza e capacità di utilizzo della letteratura, rigore metodologico e chiarezza espositiva, impatto nella comunità scientifica.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Standard: </a:t>
            </a:r>
            <a:r>
              <a:rPr lang="it-IT" dirty="0"/>
              <a:t>la pubblicazione, rispetto agli standard internazionali, raggiunge un buon livello in termini di originalità, conoscenza e capacità di utilizzo della letteratura, rigore metodologico e chiarezza espositiva, impatto nella comunità scientifica.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Rilevanza sufficiente: </a:t>
            </a:r>
            <a:r>
              <a:rPr lang="it-IT" dirty="0"/>
              <a:t>la pubblicazione, rispetto agli standard della comunità di appartenenza, ha una rilevanza sufficiente in termini di originalità, rigore metodologico e chiarezza espositiva, anche se in presenza di limitato impatto nella comunità scientifica.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Scarsa rilevanza o Non accettabile: </a:t>
            </a:r>
            <a:r>
              <a:rPr lang="it-IT" dirty="0"/>
              <a:t>la pubblicazione è di scarsa rilevanza in termini di originalità, conoscenza e capacità di utilizzo della letteratura, rigore metodologico e chiarezza espositiva, impatto nella comunità scientifica. Sono comprese in questa categoria anche le pubblicazioni che appartengono a tipologie escluse dal presente esercizio, o che presentano allegati e/o documentazione inadeguati per la valutazione.</a:t>
            </a:r>
          </a:p>
          <a:p>
            <a:endParaRPr lang="it-IT" dirty="0"/>
          </a:p>
          <a:p>
            <a:r>
              <a:rPr lang="it-IT" dirty="0">
                <a:highlight>
                  <a:srgbClr val="FFFF00"/>
                </a:highlight>
              </a:rPr>
              <a:t>Da bando: ciascun GEV era tenuto a suddividere la valutazione dei prodotti utilizzando tutte le categorie (A, B, C, D, E), attribuendo,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indicativamente</a:t>
            </a:r>
            <a:r>
              <a:rPr lang="it-IT" dirty="0">
                <a:highlight>
                  <a:srgbClr val="FFFF00"/>
                </a:highlight>
              </a:rPr>
              <a:t>, a ciascuna categoria almeno il 5% e non più del 25% dei prodotti.</a:t>
            </a:r>
          </a:p>
        </p:txBody>
      </p:sp>
    </p:spTree>
    <p:extLst>
      <p:ext uri="{BB962C8B-B14F-4D97-AF65-F5344CB8AC3E}">
        <p14:creationId xmlns:p14="http://schemas.microsoft.com/office/powerpoint/2010/main" val="3232249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 valutava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4887" y="1610034"/>
            <a:ext cx="10515600" cy="4833592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Peer review informata </a:t>
            </a:r>
            <a:r>
              <a:rPr lang="it-IT" i="1" dirty="0"/>
              <a:t>(«Qualora l’uso degli indicatori citazionali era ritenuto appropriato rispetto alle caratteristiche del prodotto»)</a:t>
            </a:r>
          </a:p>
          <a:p>
            <a:endParaRPr lang="it-IT" dirty="0"/>
          </a:p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Peer review </a:t>
            </a:r>
            <a:r>
              <a:rPr lang="it-IT" i="1" dirty="0"/>
              <a:t>(«qualora l’uso degli indicatori citazionali non era ritenuto appropriato rispetto alle caratteristiche del prodotto»)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i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«L’utilizzo di indicatori citazionali non doveva in ogni caso determinare una valutazione automatica del prodotto»</a:t>
            </a:r>
          </a:p>
        </p:txBody>
      </p:sp>
    </p:spTree>
    <p:extLst>
      <p:ext uri="{BB962C8B-B14F-4D97-AF65-F5344CB8AC3E}">
        <p14:creationId xmlns:p14="http://schemas.microsoft.com/office/powerpoint/2010/main" val="9386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valutazione tramite peer review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4887" y="1684376"/>
            <a:ext cx="10515600" cy="4833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REF. “Linee guida per i revisori”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r>
              <a:rPr lang="it-IT" dirty="0"/>
              <a:t>Max 10 punti per criterio …+ un giudizio finale di sintesi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0C4429D-7481-FC9D-FCC2-4483F0660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66" y="2174018"/>
            <a:ext cx="9928904" cy="37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70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203" y="606476"/>
            <a:ext cx="10515600" cy="921833"/>
          </a:xfrm>
        </p:spPr>
        <p:txBody>
          <a:bodyPr/>
          <a:lstStyle/>
          <a:p>
            <a:r>
              <a:rPr lang="it-IT" dirty="0"/>
              <a:t>Valutazione con peer review informata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6713" y="1470832"/>
            <a:ext cx="11115908" cy="5212125"/>
          </a:xfrm>
        </p:spPr>
        <p:txBody>
          <a:bodyPr>
            <a:normAutofit fontScale="92500"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it-IT" sz="2400" dirty="0"/>
              <a:t>valutazione peer….</a:t>
            </a:r>
          </a:p>
          <a:p>
            <a:pPr marL="0" indent="0">
              <a:buNone/>
            </a:pPr>
            <a:r>
              <a:rPr lang="it-IT" sz="2400" dirty="0"/>
              <a:t>Ma i componenti GEV e i revisori esterni erano forniti indicatori </a:t>
            </a:r>
            <a:r>
              <a:rPr lang="it-IT" sz="2400" dirty="0" err="1"/>
              <a:t>bibliometrici</a:t>
            </a:r>
            <a:r>
              <a:rPr lang="it-IT" sz="2400" dirty="0"/>
              <a:t>:</a:t>
            </a:r>
          </a:p>
          <a:p>
            <a:pPr lvl="1"/>
            <a:r>
              <a:rPr lang="it-IT" sz="1600" dirty="0"/>
              <a:t>Percentuale autocitazioni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(attenzione se &gt;50%)</a:t>
            </a:r>
            <a:r>
              <a:rPr lang="it-IT" sz="1600" dirty="0"/>
              <a:t>:</a:t>
            </a:r>
          </a:p>
          <a:p>
            <a:pPr lvl="2"/>
            <a:r>
              <a:rPr lang="it-IT" sz="1600" dirty="0"/>
              <a:t>dell’autore che conferisce il prodotto</a:t>
            </a:r>
          </a:p>
          <a:p>
            <a:pPr lvl="2"/>
            <a:r>
              <a:rPr lang="it-IT" sz="1600" dirty="0"/>
              <a:t>di tutti gli autori</a:t>
            </a:r>
          </a:p>
          <a:p>
            <a:pPr lvl="1"/>
            <a:r>
              <a:rPr lang="it-IT" sz="1600" dirty="0"/>
              <a:t>Soglie percentili per citazioni e IF rivista (top 10%, 10-35%, 35-60%, 60-80%, 80-100%)</a:t>
            </a:r>
          </a:p>
          <a:p>
            <a:pPr lvl="1"/>
            <a:r>
              <a:rPr lang="it-IT" sz="1600" dirty="0"/>
              <a:t>Classificazione determinata dalla combinazione di citazioni articolo e IF rivista</a:t>
            </a:r>
          </a:p>
          <a:p>
            <a:r>
              <a:rPr lang="it-IT" sz="2400" dirty="0"/>
              <a:t>Indicatori riferiti alla specifica tipologia di prodotto (articolo o review), alla </a:t>
            </a:r>
            <a:r>
              <a:rPr lang="it-IT" sz="2400" dirty="0" err="1"/>
              <a:t>Subject</a:t>
            </a:r>
            <a:r>
              <a:rPr lang="it-IT" sz="2400" dirty="0"/>
              <a:t> </a:t>
            </a:r>
            <a:r>
              <a:rPr lang="it-IT" sz="2400" dirty="0" err="1"/>
              <a:t>Category</a:t>
            </a:r>
            <a:r>
              <a:rPr lang="it-IT" sz="2400" dirty="0"/>
              <a:t> e all’anno di pubblicazione</a:t>
            </a:r>
          </a:p>
          <a:p>
            <a:pPr lvl="1"/>
            <a:r>
              <a:rPr lang="it-IT" sz="2000" dirty="0" err="1"/>
              <a:t>Subject</a:t>
            </a:r>
            <a:r>
              <a:rPr lang="it-IT" sz="2000" dirty="0"/>
              <a:t> </a:t>
            </a:r>
            <a:r>
              <a:rPr lang="it-IT" sz="2000" dirty="0" err="1"/>
              <a:t>Category</a:t>
            </a:r>
            <a:r>
              <a:rPr lang="it-IT" sz="2000" dirty="0"/>
              <a:t> scelta dall’istituzione (ma modificabile dal GEV)</a:t>
            </a:r>
          </a:p>
          <a:p>
            <a:r>
              <a:rPr lang="it-IT" sz="2400" dirty="0"/>
              <a:t>Basi dati: più favorevole tra Web of Science (</a:t>
            </a:r>
            <a:r>
              <a:rPr lang="it-IT" sz="2400" dirty="0" err="1"/>
              <a:t>WoS</a:t>
            </a:r>
            <a:r>
              <a:rPr lang="it-IT" sz="2400" dirty="0"/>
              <a:t>) e Scopus (Scopus)</a:t>
            </a:r>
          </a:p>
          <a:p>
            <a:r>
              <a:rPr lang="it-IT" sz="2400" dirty="0"/>
              <a:t>Indicatori: Impact Factor a 5 anni e </a:t>
            </a:r>
            <a:r>
              <a:rPr lang="it-IT" sz="2400" dirty="0" err="1"/>
              <a:t>Article</a:t>
            </a:r>
            <a:r>
              <a:rPr lang="it-IT" sz="2400" dirty="0"/>
              <a:t> </a:t>
            </a:r>
            <a:r>
              <a:rPr lang="it-IT" sz="2400" dirty="0" err="1"/>
              <a:t>Influence</a:t>
            </a:r>
            <a:r>
              <a:rPr lang="it-IT" sz="2400" dirty="0"/>
              <a:t> (AI) per </a:t>
            </a:r>
            <a:r>
              <a:rPr lang="it-IT" sz="2400" dirty="0" err="1"/>
              <a:t>WoS</a:t>
            </a:r>
            <a:r>
              <a:rPr lang="it-IT" sz="2400" dirty="0"/>
              <a:t>;  </a:t>
            </a:r>
            <a:r>
              <a:rPr lang="it-IT" sz="2400" dirty="0" err="1"/>
              <a:t>CiteScore</a:t>
            </a:r>
            <a:r>
              <a:rPr lang="it-IT" sz="2400" dirty="0"/>
              <a:t> e lo </a:t>
            </a:r>
            <a:r>
              <a:rPr lang="it-IT" sz="2400" dirty="0" err="1"/>
              <a:t>SCImago</a:t>
            </a:r>
            <a:r>
              <a:rPr lang="it-IT" sz="2400" dirty="0"/>
              <a:t> Journal Rank (SJR) per Scopus </a:t>
            </a:r>
            <a:r>
              <a:rPr lang="it-IT" sz="2400" i="1" dirty="0"/>
              <a:t>(al momento della chiusura del conferimento dei prodotti)</a:t>
            </a:r>
          </a:p>
        </p:txBody>
      </p:sp>
    </p:spTree>
    <p:extLst>
      <p:ext uri="{BB962C8B-B14F-4D97-AF65-F5344CB8AC3E}">
        <p14:creationId xmlns:p14="http://schemas.microsoft.com/office/powerpoint/2010/main" val="1112426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611E91-CE62-D673-E5B6-14E6E102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72" y="624068"/>
            <a:ext cx="10515600" cy="835664"/>
          </a:xfrm>
        </p:spPr>
        <p:txBody>
          <a:bodyPr/>
          <a:lstStyle/>
          <a:p>
            <a:r>
              <a:rPr lang="it-IT" dirty="0"/>
              <a:t>L’algoritmo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00EED1-EACE-8326-FF81-60C538FDD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52" y="1459732"/>
            <a:ext cx="10515600" cy="4833592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Messo a punto dal CINECA per la valutazione dei prodotti in base all'uso combinato dell’indicatore di impatto del prodotto (CIT) e della rivista(JM) per i diversi anni di pubblicazione e delle pendenze delle rette che delimitavano le zone</a:t>
            </a:r>
          </a:p>
          <a:p>
            <a:r>
              <a:rPr lang="it-IT" dirty="0"/>
              <a:t>Il GEV07 ha selezionato le pendenze per i diversi anni di pubblicazione sulla base di simulazioni effettuate dal CINECA</a:t>
            </a:r>
          </a:p>
          <a:p>
            <a:r>
              <a:rPr lang="it-IT" dirty="0"/>
              <a:t>La procedura di valutazione è stata preventivamente calibrata al fine di assicurare che la probabilità </a:t>
            </a:r>
            <a:r>
              <a:rPr lang="it-IT" i="1" dirty="0"/>
              <a:t>ex ante</a:t>
            </a:r>
            <a:r>
              <a:rPr lang="it-IT" dirty="0"/>
              <a:t> di ogni articolo (di una data categoria e in un dato anno) di cadere a livello mondiale in una delle classi di valutazione fosse quella definita dal bando: eccellente (10%), elevato (25%), discreto (25%), accettabile (20%), limitato (20%)</a:t>
            </a:r>
          </a:p>
          <a:p>
            <a:r>
              <a:rPr lang="it-IT" dirty="0"/>
              <a:t>Alla fine, </a:t>
            </a:r>
            <a:r>
              <a:rPr lang="it-IT" dirty="0">
                <a:highlight>
                  <a:srgbClr val="FFFF00"/>
                </a:highlight>
              </a:rPr>
              <a:t>ogni prodotto veniva collocato in una delle cinque zone (top 10%, 10-35%, 35-60%, 60-80%, 80-100%) del piano di distribuzione della produzione scientifica internazionale della Categoria di Riferimento (SC/CR) sulla base del percentile di impatto della rivista (JM) in cui l’articolo è stato pubblicato e quello delle citazioni ricevute (CIT)</a:t>
            </a:r>
          </a:p>
        </p:txBody>
      </p:sp>
    </p:spTree>
    <p:extLst>
      <p:ext uri="{BB962C8B-B14F-4D97-AF65-F5344CB8AC3E}">
        <p14:creationId xmlns:p14="http://schemas.microsoft.com/office/powerpoint/2010/main" val="153846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89262B-E2DD-BB06-5414-112FBE6C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86" y="392882"/>
            <a:ext cx="10515600" cy="1325563"/>
          </a:xfrm>
        </p:spPr>
        <p:txBody>
          <a:bodyPr/>
          <a:lstStyle/>
          <a:p>
            <a:r>
              <a:rPr lang="it-IT" dirty="0"/>
              <a:t>Cronoprogramma dei lavori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0EFFB8-CCBF-2475-6C2C-EA31D2FE8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894"/>
            <a:ext cx="10515600" cy="4992029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Durata 19 mesi (</a:t>
            </a:r>
            <a:r>
              <a:rPr lang="it-IT" dirty="0">
                <a:highlight>
                  <a:srgbClr val="FFFF00"/>
                </a:highlight>
              </a:rPr>
              <a:t>da 27/11/2020 a 12/05/2022</a:t>
            </a:r>
            <a:r>
              <a:rPr lang="it-IT" dirty="0"/>
              <a:t>), 18 riunioni plenarie:</a:t>
            </a:r>
          </a:p>
          <a:p>
            <a:pPr lvl="1"/>
            <a:r>
              <a:rPr lang="it-IT" dirty="0"/>
              <a:t>27/11/2020: riunione di insediamento GEV07 e ripartizione in </a:t>
            </a:r>
            <a:r>
              <a:rPr lang="it-IT" dirty="0" err="1"/>
              <a:t>subGEV</a:t>
            </a:r>
            <a:r>
              <a:rPr lang="it-IT" dirty="0"/>
              <a:t> AGR e VET</a:t>
            </a:r>
          </a:p>
          <a:p>
            <a:pPr lvl="1"/>
            <a:r>
              <a:rPr lang="it-IT" dirty="0"/>
              <a:t>Dicembre 2020-gennaio 2021: preparazione del documento sulle modalità di valutazione del GEV07</a:t>
            </a:r>
          </a:p>
          <a:p>
            <a:pPr lvl="2"/>
            <a:r>
              <a:rPr lang="it-IT" dirty="0"/>
              <a:t>22/01/2021: pubblicazione del Documento sulle modalità di valutazione del GEV07 </a:t>
            </a:r>
          </a:p>
          <a:p>
            <a:pPr lvl="2"/>
            <a:r>
              <a:rPr lang="it-IT" dirty="0"/>
              <a:t>29/01/2021: pubblicazione del documento ANVUR sulle “Modalità di conferimento dei prodotti della ricerca VQR 2015-2019”</a:t>
            </a:r>
          </a:p>
          <a:p>
            <a:pPr lvl="1"/>
            <a:r>
              <a:rPr lang="it-IT" dirty="0"/>
              <a:t>Febbraio-maggio 2021: definizione delle “Linee Guida per i revisori peer” e della “Scheda di valutazione per i revisori”</a:t>
            </a:r>
          </a:p>
          <a:p>
            <a:pPr lvl="1"/>
            <a:r>
              <a:rPr lang="it-IT" dirty="0"/>
              <a:t>3/06/2021: richiesta di integrazione di 4 componenti (</a:t>
            </a:r>
            <a:r>
              <a:rPr lang="it-IT" dirty="0">
                <a:highlight>
                  <a:srgbClr val="FFFF00"/>
                </a:highlight>
              </a:rPr>
              <a:t>AGR/01; 02;15; 16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Dal 30/06/2021: attribuzione dei prodotti e valutazione dei prodotti conferiti</a:t>
            </a:r>
          </a:p>
          <a:p>
            <a:pPr lvl="1"/>
            <a:r>
              <a:rPr lang="it-IT" dirty="0"/>
              <a:t>Dal 19/01/2022 al 29/01/2022: approvazione dei risultati complessivi delle valutazioni dell’Area 07</a:t>
            </a:r>
          </a:p>
          <a:p>
            <a:pPr lvl="1"/>
            <a:r>
              <a:rPr lang="it-IT" dirty="0"/>
              <a:t>Marzo – 12/05/2022: preparazione ed elaborazione del Rapporto di Area 07</a:t>
            </a:r>
          </a:p>
        </p:txBody>
      </p:sp>
    </p:spTree>
    <p:extLst>
      <p:ext uri="{BB962C8B-B14F-4D97-AF65-F5344CB8AC3E}">
        <p14:creationId xmlns:p14="http://schemas.microsoft.com/office/powerpoint/2010/main" val="1524606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Valutazione con peer review informata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256743" y="2105564"/>
            <a:ext cx="310037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entury Gothic" panose="020B0502020202020204" pitchFamily="34" charset="0"/>
              </a:rPr>
              <a:t>2015: -0,8 </a:t>
            </a:r>
          </a:p>
          <a:p>
            <a:r>
              <a:rPr lang="it-IT" sz="2800" dirty="0">
                <a:latin typeface="Century Gothic" panose="020B0502020202020204" pitchFamily="34" charset="0"/>
              </a:rPr>
              <a:t>2016: -1,1 </a:t>
            </a:r>
          </a:p>
          <a:p>
            <a:r>
              <a:rPr lang="it-IT" sz="2800" dirty="0">
                <a:latin typeface="Century Gothic" panose="020B0502020202020204" pitchFamily="34" charset="0"/>
              </a:rPr>
              <a:t>2017: -1,4 </a:t>
            </a:r>
          </a:p>
          <a:p>
            <a:r>
              <a:rPr lang="it-IT" sz="2800" dirty="0">
                <a:latin typeface="Century Gothic" panose="020B0502020202020204" pitchFamily="34" charset="0"/>
              </a:rPr>
              <a:t>2018: -1,7 </a:t>
            </a:r>
          </a:p>
          <a:p>
            <a:r>
              <a:rPr lang="it-IT" sz="2800" dirty="0">
                <a:highlight>
                  <a:srgbClr val="FFFF00"/>
                </a:highlight>
                <a:latin typeface="Century Gothic" panose="020B0502020202020204" pitchFamily="34" charset="0"/>
              </a:rPr>
              <a:t>2019: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-2,1*</a:t>
            </a:r>
          </a:p>
          <a:p>
            <a:endParaRPr lang="it-IT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*solo se il prodotto cadeva nella fascia più alta,  altrimenti solo dati disgiunti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423237" y="1451652"/>
            <a:ext cx="7654834" cy="5132028"/>
            <a:chOff x="4799856" y="1103906"/>
            <a:chExt cx="7212471" cy="4464496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9856" y="1103906"/>
              <a:ext cx="7212471" cy="4464496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8088" y="1412776"/>
              <a:ext cx="4798838" cy="626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21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4CC1671-474F-4FB3-BC69-E708BE08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dati citazionali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119CF26-4018-478A-A728-3BC6C9B4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44" y="1705320"/>
            <a:ext cx="10515600" cy="4833592"/>
          </a:xfrm>
        </p:spPr>
        <p:txBody>
          <a:bodyPr>
            <a:normAutofit/>
          </a:bodyPr>
          <a:lstStyle/>
          <a:p>
            <a:r>
              <a:rPr lang="it-IT" dirty="0"/>
              <a:t>Le informazioni citazionali potevano essere visualizzate:</a:t>
            </a:r>
          </a:p>
          <a:p>
            <a:pPr lvl="1"/>
            <a:r>
              <a:rPr lang="it-IT" dirty="0"/>
              <a:t>Dal componente GEV assegnatario del prodotto</a:t>
            </a:r>
          </a:p>
          <a:p>
            <a:pPr lvl="1"/>
            <a:r>
              <a:rPr lang="it-IT" dirty="0"/>
              <a:t>Dal revisore (il componente GEV o il revisore esterno)</a:t>
            </a:r>
          </a:p>
          <a:p>
            <a:r>
              <a:rPr lang="it-IT" dirty="0"/>
              <a:t>Sia il componente GEV assegnatario sia il revisore visualizzavano la valutazione del prodotto migliore in assoluto relativamente a una determinata SC/ASJC</a:t>
            </a:r>
          </a:p>
          <a:p>
            <a:r>
              <a:rPr lang="it-IT" dirty="0"/>
              <a:t>Su richiesta era possibile visualizzare le altre valutazioni disponibili (2 per </a:t>
            </a:r>
            <a:r>
              <a:rPr lang="it-IT" dirty="0" err="1"/>
              <a:t>Wos</a:t>
            </a:r>
            <a:r>
              <a:rPr lang="it-IT" dirty="0"/>
              <a:t> e 2 per Scopus) in base alla ASJC/SC prescelta, </a:t>
            </a:r>
            <a:r>
              <a:rPr lang="it-IT" dirty="0">
                <a:highlight>
                  <a:srgbClr val="FFFF00"/>
                </a:highlight>
              </a:rPr>
              <a:t>il GEV07 ha scelto di visualizzare solo opzione migliore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7E43B9-E44C-4F85-8235-9D09C3CADD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F8AA-E210-4526-83FB-7F3D26941162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755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73C28-1CB8-87D1-7F38-4A2852C1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0" y="576517"/>
            <a:ext cx="10905066" cy="1135737"/>
          </a:xfrm>
        </p:spPr>
        <p:txBody>
          <a:bodyPr>
            <a:normAutofit/>
          </a:bodyPr>
          <a:lstStyle/>
          <a:p>
            <a:r>
              <a:rPr lang="it-IT" sz="3600" dirty="0"/>
              <a:t>Visualizzazioni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0754A-0C42-F132-55CF-E2BE47A21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043" y="1451772"/>
            <a:ext cx="4984167" cy="3164834"/>
          </a:xfrm>
        </p:spPr>
        <p:txBody>
          <a:bodyPr>
            <a:no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</a:rPr>
              <a:t>Quale è il prodotto “migliore” (A, </a:t>
            </a:r>
            <a:r>
              <a:rPr lang="it-IT" sz="1800" b="0" i="0" u="none" strike="noStrike" baseline="0" dirty="0">
                <a:solidFill>
                  <a:srgbClr val="FF0000"/>
                </a:solidFill>
              </a:rPr>
              <a:t>B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it-IT" sz="1800" b="0" i="0" u="none" strike="noStrike" baseline="0" dirty="0">
                <a:solidFill>
                  <a:srgbClr val="00AF4F"/>
                </a:solidFill>
              </a:rPr>
              <a:t>C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)?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</a:rPr>
              <a:t>A è l’unico in classe top 10% per CS e SJR</a:t>
            </a:r>
          </a:p>
          <a:p>
            <a:r>
              <a:rPr lang="it-IT" sz="1800" b="0" i="0" u="none" strike="noStrike" baseline="0" dirty="0">
                <a:solidFill>
                  <a:srgbClr val="FF0000"/>
                </a:solidFill>
              </a:rPr>
              <a:t>B 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ha più citazioni di tutti ma è il peggiore in CS</a:t>
            </a:r>
          </a:p>
          <a:p>
            <a:r>
              <a:rPr lang="it-IT" sz="1800" b="0" i="0" u="none" strike="noStrike" baseline="0" dirty="0">
                <a:solidFill>
                  <a:srgbClr val="00AB00"/>
                </a:solidFill>
              </a:rPr>
              <a:t>C 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ha più citazioni di A e meno di </a:t>
            </a:r>
            <a:r>
              <a:rPr lang="it-IT" sz="1800" b="0" i="0" u="none" strike="noStrike" baseline="0" dirty="0">
                <a:solidFill>
                  <a:srgbClr val="FF0000"/>
                </a:solidFill>
              </a:rPr>
              <a:t>B; </a:t>
            </a:r>
            <a:r>
              <a:rPr lang="it-IT" sz="1800" b="0" i="0" u="none" strike="noStrike" baseline="0" dirty="0">
                <a:solidFill>
                  <a:srgbClr val="00AB00"/>
                </a:solidFill>
              </a:rPr>
              <a:t>C 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ha CS minore di A e maggiore di </a:t>
            </a:r>
            <a:r>
              <a:rPr lang="it-IT" sz="1800" b="0" i="0" u="none" strike="noStrike" baseline="0" dirty="0">
                <a:solidFill>
                  <a:srgbClr val="FF0000"/>
                </a:solidFill>
              </a:rPr>
              <a:t>B; </a:t>
            </a:r>
            <a:r>
              <a:rPr lang="it-IT" sz="1800" b="0" i="0" u="none" strike="noStrike" baseline="0" dirty="0">
                <a:solidFill>
                  <a:srgbClr val="00AB00"/>
                </a:solidFill>
              </a:rPr>
              <a:t>C 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ha SJR peggiore di tutti</a:t>
            </a:r>
            <a:endParaRPr lang="it-IT" sz="1800" dirty="0">
              <a:solidFill>
                <a:srgbClr val="000000"/>
              </a:solidFill>
            </a:endParaRPr>
          </a:p>
          <a:p>
            <a:r>
              <a:rPr lang="it-IT" sz="1800" b="1" i="0" u="none" strike="noStrike" baseline="0" dirty="0">
                <a:solidFill>
                  <a:srgbClr val="000000"/>
                </a:solidFill>
              </a:rPr>
              <a:t>Con questa informazione, 3 persone diverse potrebbero dare ranking diversi</a:t>
            </a:r>
            <a:endParaRPr lang="it-IT" sz="1800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D2B85FD9-1572-EB35-28D6-9A39D44957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1" r="20941"/>
          <a:stretch/>
        </p:blipFill>
        <p:spPr>
          <a:xfrm>
            <a:off x="6487827" y="789344"/>
            <a:ext cx="5449304" cy="283496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72FDA67B-BA3A-EEFB-C535-79BDD70C0EED}"/>
              </a:ext>
            </a:extLst>
          </p:cNvPr>
          <p:cNvGrpSpPr/>
          <p:nvPr/>
        </p:nvGrpSpPr>
        <p:grpSpPr>
          <a:xfrm>
            <a:off x="7932235" y="3821147"/>
            <a:ext cx="3783980" cy="3036853"/>
            <a:chOff x="7932235" y="3821147"/>
            <a:chExt cx="3783980" cy="3036853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3DC2D226-C808-40B9-0F5E-8235F5FA8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2235" y="3821147"/>
              <a:ext cx="2943921" cy="3036853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5418CC23-D0F6-6D79-A247-B188BAC7C505}"/>
                </a:ext>
              </a:extLst>
            </p:cNvPr>
            <p:cNvSpPr txBox="1"/>
            <p:nvPr/>
          </p:nvSpPr>
          <p:spPr>
            <a:xfrm>
              <a:off x="10036098" y="4118516"/>
              <a:ext cx="168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9FDA84A-42DA-ACC7-1306-70ACAB0304AA}"/>
              </a:ext>
            </a:extLst>
          </p:cNvPr>
          <p:cNvSpPr txBox="1">
            <a:spLocks/>
          </p:cNvSpPr>
          <p:nvPr/>
        </p:nvSpPr>
        <p:spPr>
          <a:xfrm>
            <a:off x="1148643" y="5240194"/>
            <a:ext cx="4984167" cy="479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Visualizzazione: opzione migliore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71B7F4-7D58-53C5-231C-E9E464A18525}"/>
              </a:ext>
            </a:extLst>
          </p:cNvPr>
          <p:cNvSpPr txBox="1"/>
          <p:nvPr/>
        </p:nvSpPr>
        <p:spPr>
          <a:xfrm>
            <a:off x="6487827" y="576517"/>
            <a:ext cx="2760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SCImago</a:t>
            </a:r>
            <a:r>
              <a:rPr lang="it-IT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Journal Rank </a:t>
            </a:r>
            <a:endParaRPr lang="it-IT" sz="16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FB36641-BC72-5F6B-4873-DA14D8C6BC84}"/>
              </a:ext>
            </a:extLst>
          </p:cNvPr>
          <p:cNvSpPr txBox="1"/>
          <p:nvPr/>
        </p:nvSpPr>
        <p:spPr>
          <a:xfrm>
            <a:off x="9330610" y="576517"/>
            <a:ext cx="2760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Cite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Score</a:t>
            </a:r>
            <a:endParaRPr lang="it-IT" sz="16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4CC1671-474F-4FB3-BC69-E708BE08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fase di revisione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119CF26-4018-478A-A728-3BC6C9B4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976" y="1698660"/>
            <a:ext cx="10515600" cy="4833592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Il revisore esterno poteva rifiutare il prodotto attraverso un apposito pulsante; in questo caso il prodotto doveva essere assegnato a un nuovo revisore esterno o essere revisionato direttamente dal componente GEV </a:t>
            </a:r>
          </a:p>
          <a:p>
            <a:r>
              <a:rPr lang="it-IT" dirty="0"/>
              <a:t>La scheda revisione (la stessa sia per il componente GEV che per un revisore esterno) era articolata come segue:</a:t>
            </a:r>
          </a:p>
          <a:p>
            <a:pPr lvl="1"/>
            <a:r>
              <a:rPr lang="it-IT" dirty="0"/>
              <a:t>Originalità: 1-10</a:t>
            </a:r>
          </a:p>
          <a:p>
            <a:pPr lvl="1"/>
            <a:r>
              <a:rPr lang="it-IT" dirty="0"/>
              <a:t>Rigore metodologico: 1-10</a:t>
            </a:r>
          </a:p>
          <a:p>
            <a:pPr lvl="1"/>
            <a:r>
              <a:rPr lang="it-IT" dirty="0"/>
              <a:t>Impatto: 1-10</a:t>
            </a:r>
          </a:p>
          <a:p>
            <a:pPr lvl="1"/>
            <a:r>
              <a:rPr lang="it-IT" dirty="0"/>
              <a:t>Punteggio complessivo</a:t>
            </a:r>
          </a:p>
          <a:p>
            <a:pPr lvl="1"/>
            <a:r>
              <a:rPr lang="it-IT" dirty="0"/>
              <a:t>Motivazione: 20-200 parole</a:t>
            </a:r>
          </a:p>
          <a:p>
            <a:r>
              <a:rPr lang="it-IT" dirty="0"/>
              <a:t>Per la peer review informata, era presente un tasto attraverso il quale accedere alle informazioni citazionali del prodotto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7E43B9-E44C-4F85-8235-9D09C3CADD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F8AA-E210-4526-83FB-7F3D26941162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395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4CC1671-474F-4FB3-BC69-E708BE08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it-IT" dirty="0"/>
              <a:t>Interfaccia indici citazionali internazionali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7E43B9-E44C-4F85-8235-9D09C3CADD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F8AA-E210-4526-83FB-7F3D26941162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4FD7A7A-81A4-42CF-BFFD-38FF2DE1D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364" y="1128540"/>
            <a:ext cx="8294476" cy="5681835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6452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5B0F356-560F-BAB5-48E7-799B5CC0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741029"/>
            <a:ext cx="4587428" cy="1622321"/>
          </a:xfrm>
        </p:spPr>
        <p:txBody>
          <a:bodyPr>
            <a:normAutofit/>
          </a:bodyPr>
          <a:lstStyle/>
          <a:p>
            <a:pPr algn="ctr"/>
            <a:r>
              <a:rPr lang="it-IT" sz="3700" dirty="0"/>
              <a:t>La scheda di valutazione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119CF26-4018-478A-A728-3BC6C9B4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2363350"/>
            <a:ext cx="4915041" cy="2747133"/>
          </a:xfrm>
        </p:spPr>
        <p:txBody>
          <a:bodyPr>
            <a:normAutofit/>
          </a:bodyPr>
          <a:lstStyle/>
          <a:p>
            <a:r>
              <a:rPr lang="it-IT" sz="2000" i="1" dirty="0"/>
              <a:t>Costruita in modo da consentire al revisore di attribuire un punteggio tra 1 e 10 per ciascuno dei tre criteri di valutazione e </a:t>
            </a:r>
            <a:r>
              <a:rPr lang="it-IT" sz="2000" i="1" dirty="0">
                <a:highlight>
                  <a:srgbClr val="FFFF00"/>
                </a:highlight>
              </a:rPr>
              <a:t>un giudizio finale di sintesi (compreso tra 20 e 200 parole) </a:t>
            </a:r>
            <a:r>
              <a:rPr lang="it-IT" sz="2000" i="1" dirty="0"/>
              <a:t>con riferimento ai tre criteri di valutazione coerente con la valutazione espressa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DA73D21-499A-4C53-AAF4-B8FAFCCDC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328" y="592096"/>
            <a:ext cx="4915042" cy="62421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7E43B9-E44C-4F85-8235-9D09C3CADD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6A0F8AA-E210-4526-83FB-7F3D26941162}" type="slidenum">
              <a:rPr lang="it-IT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35</a:t>
            </a:fld>
            <a:endParaRPr lang="it-IT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11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6DD6DD4-EBB7-EAB3-2EBF-75B6651CB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0" r="7016" b="-3"/>
          <a:stretch/>
        </p:blipFill>
        <p:spPr>
          <a:xfrm>
            <a:off x="4943618" y="547776"/>
            <a:ext cx="6652670" cy="335265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482AD90-75CC-BF10-FFF7-34A10E9C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" y="547776"/>
            <a:ext cx="4779063" cy="211392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it-IT" sz="3700" dirty="0"/>
              <a:t>Equivalenza tra punteggi e livello di qualificazione del criterio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981061-2CAC-A9AA-A0F2-7B603F6AA4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8" t="5888" r="1950" b="2160"/>
          <a:stretch/>
        </p:blipFill>
        <p:spPr>
          <a:xfrm>
            <a:off x="4998090" y="3198754"/>
            <a:ext cx="6732362" cy="328657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E3AC85-60E4-8D71-61AE-CC3D800AD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80" y="2826080"/>
            <a:ext cx="4313674" cy="4031920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2 componenti GEV: </a:t>
            </a:r>
          </a:p>
          <a:p>
            <a:pPr lvl="1"/>
            <a:r>
              <a:rPr lang="it-IT" dirty="0"/>
              <a:t>Convergenti: i 2 componenti GEV proponevano l’assegnazione a una delle 5 classi di merito</a:t>
            </a:r>
          </a:p>
          <a:p>
            <a:pPr lvl="1"/>
            <a:r>
              <a:rPr lang="it-IT" dirty="0"/>
              <a:t>NON convergenti: accordo a Gruppo di Consenso </a:t>
            </a:r>
          </a:p>
          <a:p>
            <a:r>
              <a:rPr lang="it-IT" dirty="0"/>
              <a:t>1 o 2 revisori esterni: </a:t>
            </a:r>
          </a:p>
          <a:p>
            <a:pPr lvl="1"/>
            <a:r>
              <a:rPr lang="it-IT" dirty="0"/>
              <a:t>Convergenti: i 2 componenti GEV proponevano l’assegnazione a una delle 5 classi di merito (generalmente confermavano la valutazione)</a:t>
            </a:r>
          </a:p>
          <a:p>
            <a:pPr lvl="1"/>
            <a:r>
              <a:rPr lang="it-IT" dirty="0"/>
              <a:t>NON convergenti: i 2 componenti GEV proponevano il punteggio finale, il giudizio sintetico e la classe di merito (adeguata motivazione in caso di scostamento)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526DE5E-230D-E0F1-8936-E4B45587FAE4}"/>
              </a:ext>
            </a:extLst>
          </p:cNvPr>
          <p:cNvSpPr/>
          <p:nvPr/>
        </p:nvSpPr>
        <p:spPr>
          <a:xfrm>
            <a:off x="5013254" y="5746750"/>
            <a:ext cx="6652670" cy="738576"/>
          </a:xfrm>
          <a:custGeom>
            <a:avLst/>
            <a:gdLst>
              <a:gd name="connsiteX0" fmla="*/ 0 w 6652670"/>
              <a:gd name="connsiteY0" fmla="*/ 0 h 738576"/>
              <a:gd name="connsiteX1" fmla="*/ 687443 w 6652670"/>
              <a:gd name="connsiteY1" fmla="*/ 0 h 738576"/>
              <a:gd name="connsiteX2" fmla="*/ 1374885 w 6652670"/>
              <a:gd name="connsiteY2" fmla="*/ 0 h 738576"/>
              <a:gd name="connsiteX3" fmla="*/ 1729694 w 6652670"/>
              <a:gd name="connsiteY3" fmla="*/ 0 h 738576"/>
              <a:gd name="connsiteX4" fmla="*/ 2151030 w 6652670"/>
              <a:gd name="connsiteY4" fmla="*/ 0 h 738576"/>
              <a:gd name="connsiteX5" fmla="*/ 2638892 w 6652670"/>
              <a:gd name="connsiteY5" fmla="*/ 0 h 738576"/>
              <a:gd name="connsiteX6" fmla="*/ 3259808 w 6652670"/>
              <a:gd name="connsiteY6" fmla="*/ 0 h 738576"/>
              <a:gd name="connsiteX7" fmla="*/ 3814197 w 6652670"/>
              <a:gd name="connsiteY7" fmla="*/ 0 h 738576"/>
              <a:gd name="connsiteX8" fmla="*/ 4235533 w 6652670"/>
              <a:gd name="connsiteY8" fmla="*/ 0 h 738576"/>
              <a:gd name="connsiteX9" fmla="*/ 4590342 w 6652670"/>
              <a:gd name="connsiteY9" fmla="*/ 0 h 738576"/>
              <a:gd name="connsiteX10" fmla="*/ 5011678 w 6652670"/>
              <a:gd name="connsiteY10" fmla="*/ 0 h 738576"/>
              <a:gd name="connsiteX11" fmla="*/ 5366487 w 6652670"/>
              <a:gd name="connsiteY11" fmla="*/ 0 h 738576"/>
              <a:gd name="connsiteX12" fmla="*/ 5854350 w 6652670"/>
              <a:gd name="connsiteY12" fmla="*/ 0 h 738576"/>
              <a:gd name="connsiteX13" fmla="*/ 6652670 w 6652670"/>
              <a:gd name="connsiteY13" fmla="*/ 0 h 738576"/>
              <a:gd name="connsiteX14" fmla="*/ 6652670 w 6652670"/>
              <a:gd name="connsiteY14" fmla="*/ 384060 h 738576"/>
              <a:gd name="connsiteX15" fmla="*/ 6652670 w 6652670"/>
              <a:gd name="connsiteY15" fmla="*/ 738576 h 738576"/>
              <a:gd name="connsiteX16" fmla="*/ 6297861 w 6652670"/>
              <a:gd name="connsiteY16" fmla="*/ 738576 h 738576"/>
              <a:gd name="connsiteX17" fmla="*/ 5943052 w 6652670"/>
              <a:gd name="connsiteY17" fmla="*/ 738576 h 738576"/>
              <a:gd name="connsiteX18" fmla="*/ 5322136 w 6652670"/>
              <a:gd name="connsiteY18" fmla="*/ 738576 h 738576"/>
              <a:gd name="connsiteX19" fmla="*/ 4967327 w 6652670"/>
              <a:gd name="connsiteY19" fmla="*/ 738576 h 738576"/>
              <a:gd name="connsiteX20" fmla="*/ 4279884 w 6652670"/>
              <a:gd name="connsiteY20" fmla="*/ 738576 h 738576"/>
              <a:gd name="connsiteX21" fmla="*/ 3925075 w 6652670"/>
              <a:gd name="connsiteY21" fmla="*/ 738576 h 738576"/>
              <a:gd name="connsiteX22" fmla="*/ 3237633 w 6652670"/>
              <a:gd name="connsiteY22" fmla="*/ 738576 h 738576"/>
              <a:gd name="connsiteX23" fmla="*/ 2683244 w 6652670"/>
              <a:gd name="connsiteY23" fmla="*/ 738576 h 738576"/>
              <a:gd name="connsiteX24" fmla="*/ 2128854 w 6652670"/>
              <a:gd name="connsiteY24" fmla="*/ 738576 h 738576"/>
              <a:gd name="connsiteX25" fmla="*/ 1774045 w 6652670"/>
              <a:gd name="connsiteY25" fmla="*/ 738576 h 738576"/>
              <a:gd name="connsiteX26" fmla="*/ 1286183 w 6652670"/>
              <a:gd name="connsiteY26" fmla="*/ 738576 h 738576"/>
              <a:gd name="connsiteX27" fmla="*/ 931374 w 6652670"/>
              <a:gd name="connsiteY27" fmla="*/ 738576 h 738576"/>
              <a:gd name="connsiteX28" fmla="*/ 510038 w 6652670"/>
              <a:gd name="connsiteY28" fmla="*/ 738576 h 738576"/>
              <a:gd name="connsiteX29" fmla="*/ 0 w 6652670"/>
              <a:gd name="connsiteY29" fmla="*/ 738576 h 738576"/>
              <a:gd name="connsiteX30" fmla="*/ 0 w 6652670"/>
              <a:gd name="connsiteY30" fmla="*/ 354516 h 738576"/>
              <a:gd name="connsiteX31" fmla="*/ 0 w 6652670"/>
              <a:gd name="connsiteY31" fmla="*/ 0 h 73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52670" h="738576" extrusionOk="0">
                <a:moveTo>
                  <a:pt x="0" y="0"/>
                </a:moveTo>
                <a:cubicBezTo>
                  <a:pt x="154875" y="-50340"/>
                  <a:pt x="397704" y="34274"/>
                  <a:pt x="687443" y="0"/>
                </a:cubicBezTo>
                <a:cubicBezTo>
                  <a:pt x="977182" y="-34274"/>
                  <a:pt x="1224849" y="7299"/>
                  <a:pt x="1374885" y="0"/>
                </a:cubicBezTo>
                <a:cubicBezTo>
                  <a:pt x="1524921" y="-7299"/>
                  <a:pt x="1561777" y="6771"/>
                  <a:pt x="1729694" y="0"/>
                </a:cubicBezTo>
                <a:cubicBezTo>
                  <a:pt x="1897611" y="-6771"/>
                  <a:pt x="2053268" y="13010"/>
                  <a:pt x="2151030" y="0"/>
                </a:cubicBezTo>
                <a:cubicBezTo>
                  <a:pt x="2248792" y="-13010"/>
                  <a:pt x="2421666" y="38931"/>
                  <a:pt x="2638892" y="0"/>
                </a:cubicBezTo>
                <a:cubicBezTo>
                  <a:pt x="2856118" y="-38931"/>
                  <a:pt x="3124480" y="18175"/>
                  <a:pt x="3259808" y="0"/>
                </a:cubicBezTo>
                <a:cubicBezTo>
                  <a:pt x="3395136" y="-18175"/>
                  <a:pt x="3567497" y="24399"/>
                  <a:pt x="3814197" y="0"/>
                </a:cubicBezTo>
                <a:cubicBezTo>
                  <a:pt x="4060897" y="-24399"/>
                  <a:pt x="4032928" y="32024"/>
                  <a:pt x="4235533" y="0"/>
                </a:cubicBezTo>
                <a:cubicBezTo>
                  <a:pt x="4438138" y="-32024"/>
                  <a:pt x="4474179" y="21957"/>
                  <a:pt x="4590342" y="0"/>
                </a:cubicBezTo>
                <a:cubicBezTo>
                  <a:pt x="4706505" y="-21957"/>
                  <a:pt x="4828675" y="46962"/>
                  <a:pt x="5011678" y="0"/>
                </a:cubicBezTo>
                <a:cubicBezTo>
                  <a:pt x="5194681" y="-46962"/>
                  <a:pt x="5270444" y="5067"/>
                  <a:pt x="5366487" y="0"/>
                </a:cubicBezTo>
                <a:cubicBezTo>
                  <a:pt x="5462530" y="-5067"/>
                  <a:pt x="5732288" y="49408"/>
                  <a:pt x="5854350" y="0"/>
                </a:cubicBezTo>
                <a:cubicBezTo>
                  <a:pt x="5976412" y="-49408"/>
                  <a:pt x="6406243" y="45511"/>
                  <a:pt x="6652670" y="0"/>
                </a:cubicBezTo>
                <a:cubicBezTo>
                  <a:pt x="6656476" y="132135"/>
                  <a:pt x="6639984" y="197416"/>
                  <a:pt x="6652670" y="384060"/>
                </a:cubicBezTo>
                <a:cubicBezTo>
                  <a:pt x="6665356" y="570704"/>
                  <a:pt x="6644951" y="611384"/>
                  <a:pt x="6652670" y="738576"/>
                </a:cubicBezTo>
                <a:cubicBezTo>
                  <a:pt x="6532678" y="770690"/>
                  <a:pt x="6440807" y="722534"/>
                  <a:pt x="6297861" y="738576"/>
                </a:cubicBezTo>
                <a:cubicBezTo>
                  <a:pt x="6154915" y="754618"/>
                  <a:pt x="6098311" y="735159"/>
                  <a:pt x="5943052" y="738576"/>
                </a:cubicBezTo>
                <a:cubicBezTo>
                  <a:pt x="5787793" y="741993"/>
                  <a:pt x="5456186" y="697507"/>
                  <a:pt x="5322136" y="738576"/>
                </a:cubicBezTo>
                <a:cubicBezTo>
                  <a:pt x="5188086" y="779645"/>
                  <a:pt x="5064383" y="724047"/>
                  <a:pt x="4967327" y="738576"/>
                </a:cubicBezTo>
                <a:cubicBezTo>
                  <a:pt x="4870271" y="753105"/>
                  <a:pt x="4526187" y="665988"/>
                  <a:pt x="4279884" y="738576"/>
                </a:cubicBezTo>
                <a:cubicBezTo>
                  <a:pt x="4033581" y="811164"/>
                  <a:pt x="4056308" y="715761"/>
                  <a:pt x="3925075" y="738576"/>
                </a:cubicBezTo>
                <a:cubicBezTo>
                  <a:pt x="3793842" y="761391"/>
                  <a:pt x="3521723" y="710814"/>
                  <a:pt x="3237633" y="738576"/>
                </a:cubicBezTo>
                <a:cubicBezTo>
                  <a:pt x="2953543" y="766338"/>
                  <a:pt x="2828269" y="732966"/>
                  <a:pt x="2683244" y="738576"/>
                </a:cubicBezTo>
                <a:cubicBezTo>
                  <a:pt x="2538219" y="744186"/>
                  <a:pt x="2386696" y="680029"/>
                  <a:pt x="2128854" y="738576"/>
                </a:cubicBezTo>
                <a:cubicBezTo>
                  <a:pt x="1871012" y="797123"/>
                  <a:pt x="1923248" y="735624"/>
                  <a:pt x="1774045" y="738576"/>
                </a:cubicBezTo>
                <a:cubicBezTo>
                  <a:pt x="1624842" y="741528"/>
                  <a:pt x="1529209" y="707582"/>
                  <a:pt x="1286183" y="738576"/>
                </a:cubicBezTo>
                <a:cubicBezTo>
                  <a:pt x="1043157" y="769570"/>
                  <a:pt x="1023093" y="708435"/>
                  <a:pt x="931374" y="738576"/>
                </a:cubicBezTo>
                <a:cubicBezTo>
                  <a:pt x="839655" y="768717"/>
                  <a:pt x="693485" y="712233"/>
                  <a:pt x="510038" y="738576"/>
                </a:cubicBezTo>
                <a:cubicBezTo>
                  <a:pt x="326591" y="764919"/>
                  <a:pt x="182648" y="701904"/>
                  <a:pt x="0" y="738576"/>
                </a:cubicBezTo>
                <a:cubicBezTo>
                  <a:pt x="-6557" y="554443"/>
                  <a:pt x="19626" y="522087"/>
                  <a:pt x="0" y="354516"/>
                </a:cubicBezTo>
                <a:cubicBezTo>
                  <a:pt x="-19626" y="186945"/>
                  <a:pt x="19865" y="7303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72202610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9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1010C5C-1A0A-B3B4-65DE-73BD6978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39" t="13636" r="50227" b="6405"/>
          <a:stretch/>
        </p:blipFill>
        <p:spPr>
          <a:xfrm>
            <a:off x="4413250" y="2846001"/>
            <a:ext cx="1682750" cy="2948909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FC982385-A9D4-B00C-674C-0E3A1A32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26" y="2014505"/>
            <a:ext cx="10515600" cy="1135265"/>
          </a:xfrm>
        </p:spPr>
        <p:txBody>
          <a:bodyPr/>
          <a:lstStyle/>
          <a:p>
            <a:r>
              <a:rPr lang="en-US" altLang="it-IT" i="1" dirty="0" err="1"/>
              <a:t>Originalità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8088D8-C99E-2FCC-9C15-615A19698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07" y="3453811"/>
            <a:ext cx="3710019" cy="2256328"/>
          </a:xfrm>
        </p:spPr>
        <p:txBody>
          <a:bodyPr>
            <a:normAutofit fontScale="92500" lnSpcReduction="20000"/>
          </a:bodyPr>
          <a:lstStyle/>
          <a:p>
            <a:r>
              <a:rPr lang="en-US" altLang="it-IT" sz="2000" i="1" dirty="0"/>
              <a:t>da </a:t>
            </a:r>
            <a:r>
              <a:rPr lang="en-US" altLang="it-IT" sz="2000" i="1" dirty="0" err="1"/>
              <a:t>intendersi</a:t>
            </a:r>
            <a:r>
              <a:rPr lang="en-US" altLang="it-IT" sz="2000" i="1" dirty="0"/>
              <a:t> come il </a:t>
            </a:r>
            <a:r>
              <a:rPr lang="en-US" altLang="it-IT" sz="2000" i="1" dirty="0" err="1"/>
              <a:t>livello</a:t>
            </a:r>
            <a:r>
              <a:rPr lang="en-US" altLang="it-IT" sz="2000" i="1" dirty="0"/>
              <a:t> al quale il </a:t>
            </a:r>
            <a:r>
              <a:rPr lang="en-US" altLang="it-IT" sz="2000" i="1" dirty="0" err="1"/>
              <a:t>prodotto</a:t>
            </a:r>
            <a:r>
              <a:rPr lang="en-US" altLang="it-IT" sz="2000" i="1" dirty="0"/>
              <a:t> introduce un nuovo modo di </a:t>
            </a:r>
            <a:r>
              <a:rPr lang="en-US" altLang="it-IT" sz="2000" i="1" dirty="0" err="1"/>
              <a:t>pensare</a:t>
            </a:r>
            <a:r>
              <a:rPr lang="en-US" altLang="it-IT" sz="2000" i="1" dirty="0"/>
              <a:t> e/o </a:t>
            </a:r>
            <a:r>
              <a:rPr lang="en-US" altLang="it-IT" sz="2000" i="1" dirty="0" err="1"/>
              <a:t>interpretare</a:t>
            </a:r>
            <a:r>
              <a:rPr lang="en-US" altLang="it-IT" sz="2000" i="1" dirty="0"/>
              <a:t> in </a:t>
            </a:r>
            <a:r>
              <a:rPr lang="en-US" altLang="it-IT" sz="2000" i="1" dirty="0" err="1"/>
              <a:t>relazione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all’oggetto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scientifico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della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ricerca</a:t>
            </a:r>
            <a:r>
              <a:rPr lang="en-US" altLang="it-IT" sz="2000" i="1" dirty="0"/>
              <a:t>, e </a:t>
            </a:r>
            <a:r>
              <a:rPr lang="en-US" altLang="it-IT" sz="2000" i="1" dirty="0" err="1"/>
              <a:t>si</a:t>
            </a:r>
            <a:r>
              <a:rPr lang="en-US" altLang="it-IT" sz="2000" i="1" dirty="0"/>
              <a:t> distingue e </a:t>
            </a:r>
            <a:r>
              <a:rPr lang="en-US" altLang="it-IT" sz="2000" i="1" dirty="0" err="1"/>
              <a:t>innova</a:t>
            </a:r>
            <a:r>
              <a:rPr lang="en-US" altLang="it-IT" sz="2000" i="1" dirty="0"/>
              <a:t> rispetto </a:t>
            </a:r>
            <a:r>
              <a:rPr lang="en-US" altLang="it-IT" sz="2000" i="1" dirty="0" err="1"/>
              <a:t>agli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approcci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precedenti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sullo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stesso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oggetto</a:t>
            </a:r>
            <a:endParaRPr lang="en-US" altLang="it-IT" sz="2000" i="1" dirty="0"/>
          </a:p>
        </p:txBody>
      </p:sp>
      <p:graphicFrame>
        <p:nvGraphicFramePr>
          <p:cNvPr id="7" name="Segnaposto contenuto 3">
            <a:extLst>
              <a:ext uri="{FF2B5EF4-FFF2-40B4-BE49-F238E27FC236}">
                <a16:creationId xmlns:a16="http://schemas.microsoft.com/office/drawing/2014/main" id="{E9DA5CAA-5E46-0693-D674-9A25895B8A73}"/>
              </a:ext>
            </a:extLst>
          </p:cNvPr>
          <p:cNvGraphicFramePr>
            <a:graphicFrameLocks/>
          </p:cNvGraphicFramePr>
          <p:nvPr/>
        </p:nvGraphicFramePr>
        <p:xfrm>
          <a:off x="6260024" y="843819"/>
          <a:ext cx="5584345" cy="5170362"/>
        </p:xfrm>
        <a:graphic>
          <a:graphicData uri="http://schemas.openxmlformats.org/drawingml/2006/table">
            <a:tbl>
              <a:tblPr firstRow="1" firstCol="1" bandRow="1"/>
              <a:tblGrid>
                <a:gridCol w="744315">
                  <a:extLst>
                    <a:ext uri="{9D8B030D-6E8A-4147-A177-3AD203B41FA5}">
                      <a16:colId xmlns:a16="http://schemas.microsoft.com/office/drawing/2014/main" val="1314393742"/>
                    </a:ext>
                  </a:extLst>
                </a:gridCol>
                <a:gridCol w="4840030">
                  <a:extLst>
                    <a:ext uri="{9D8B030D-6E8A-4147-A177-3AD203B41FA5}">
                      <a16:colId xmlns:a16="http://schemas.microsoft.com/office/drawing/2014/main" val="309453466"/>
                    </a:ext>
                  </a:extLst>
                </a:gridCol>
              </a:tblGrid>
              <a:tr h="49577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 prodotto introduce eccellenti aspetti di novità rispetto alle conoscenze esistenti modificando in modo rilevante il modo di pensare e/o interpretare in relazione all’oggetto scientifico della ricerca 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918520"/>
                  </a:ext>
                </a:extLst>
              </a:tr>
              <a:tr h="49577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 prodotto introduce eccellenti aspetti di novità rispetto alle conoscenze esistenti introducendo nuove modalità di pensare e/o interpretare in relazione all’oggetto scientifico della ricerca 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510505"/>
                  </a:ext>
                </a:extLst>
              </a:tr>
              <a:tr h="49577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 prodotto introduce ottimi aspetti di novità rispetto alle conoscenze esistenti e si distingue rispetto agli approcci precedenti sullo stesso oggetto suggerendo possibili interpretazioni nuove in relazione all’oggetto scientifico della ricerca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903356"/>
                  </a:ext>
                </a:extLst>
              </a:tr>
              <a:tr h="49577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 prodotto introduce buoni aspetti di novità rispetto alle conoscenze esistenti e si distingue rispetto agli approcci precedenti sullo stesso oggetto suggerendo possibili interpretazioni nuove in relazione all’oggetto scientifico della ricerca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905686"/>
                  </a:ext>
                </a:extLst>
              </a:tr>
              <a:tr h="49577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 prodotto introduce sufficienti aspetti di novità rispetto alle conoscenze esistenti e si distingue rispetto agli approcci precedenti sullo stesso oggetto suggerendo possibili interpretazioni nuove in relazione all’oggetto scientifico della ricerca 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166547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 prodotto introduce adeguati aspetti di novità rispetto alle conoscenze esistenti e si distingue rispetto agli approcci precedenti sullo stesso oggetto 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45735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 prodotto introduce limitati aspetti di novità rispetto alle conoscenze esistenti e si distingue almeno parzialmente rispetto agli approcci precedenti sullo stesso oggetto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376393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 prodotto introduce qualche modesto aspetto di novità rispetto alle conoscenze esistenti pur non distinguendosi rispetto agli approcci precedenti sullo stesso oggetto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102797"/>
                  </a:ext>
                </a:extLst>
              </a:tr>
              <a:tr h="49577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 prodotto introduce qualche marginale aspetto di novità rispetto alle conoscenze esistenti senza modificare il modo di pensare e/o interpretare in relazione all’oggetto scientifico della ricerca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287125"/>
                  </a:ext>
                </a:extLst>
              </a:tr>
              <a:tr h="253529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 prodotto introduce scarse novità rispetto alle conoscenze esistenti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43" marR="44043" marT="6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532641"/>
                  </a:ext>
                </a:extLst>
              </a:tr>
            </a:tbl>
          </a:graphicData>
        </a:graphic>
      </p:graphicFrame>
      <p:sp>
        <p:nvSpPr>
          <p:cNvPr id="2" name="Titolo 5">
            <a:extLst>
              <a:ext uri="{FF2B5EF4-FFF2-40B4-BE49-F238E27FC236}">
                <a16:creationId xmlns:a16="http://schemas.microsoft.com/office/drawing/2014/main" id="{5A443328-5697-0697-0077-3C918E9078DB}"/>
              </a:ext>
            </a:extLst>
          </p:cNvPr>
          <p:cNvSpPr txBox="1">
            <a:spLocks/>
          </p:cNvSpPr>
          <p:nvPr/>
        </p:nvSpPr>
        <p:spPr>
          <a:xfrm>
            <a:off x="590442" y="843819"/>
            <a:ext cx="4410021" cy="1135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it-IT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en-US" altLang="it-IT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Transcodifica</a:t>
            </a:r>
            <a:r>
              <a:rPr lang="en-US" altLang="it-IT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”</a:t>
            </a:r>
          </a:p>
          <a:p>
            <a:pPr algn="ctr"/>
            <a:r>
              <a:rPr lang="en-US" altLang="it-IT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punteggi</a:t>
            </a:r>
            <a:endParaRPr lang="it-IT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01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92C79C7-E9DB-2925-68A4-B23ABAC5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90" y="1113993"/>
            <a:ext cx="10515600" cy="1325563"/>
          </a:xfrm>
        </p:spPr>
        <p:txBody>
          <a:bodyPr/>
          <a:lstStyle/>
          <a:p>
            <a:r>
              <a:rPr lang="en-US" altLang="it-IT" i="1" dirty="0" err="1"/>
              <a:t>Rigore</a:t>
            </a:r>
            <a:r>
              <a:rPr lang="en-US" altLang="it-IT" i="1" dirty="0"/>
              <a:t> </a:t>
            </a:r>
            <a:r>
              <a:rPr lang="en-US" altLang="it-IT" i="1" dirty="0" err="1"/>
              <a:t>metodologico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EDE811-0BE0-2C7A-0A70-D9676C1D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2" y="2613038"/>
            <a:ext cx="3627260" cy="2252264"/>
          </a:xfrm>
        </p:spPr>
        <p:txBody>
          <a:bodyPr>
            <a:normAutofit fontScale="85000" lnSpcReduction="10000"/>
          </a:bodyPr>
          <a:lstStyle/>
          <a:p>
            <a:r>
              <a:rPr lang="en-US" altLang="it-IT" sz="2000" i="1" dirty="0"/>
              <a:t>da </a:t>
            </a:r>
            <a:r>
              <a:rPr lang="en-US" altLang="it-IT" sz="2000" i="1" dirty="0" err="1"/>
              <a:t>intendersi</a:t>
            </a:r>
            <a:r>
              <a:rPr lang="en-US" altLang="it-IT" sz="2000" i="1" dirty="0"/>
              <a:t> come il </a:t>
            </a:r>
            <a:r>
              <a:rPr lang="en-US" altLang="it-IT" sz="2000" i="1" dirty="0" err="1"/>
              <a:t>livello</a:t>
            </a:r>
            <a:r>
              <a:rPr lang="en-US" altLang="it-IT" sz="2000" i="1" dirty="0"/>
              <a:t> al quale il </a:t>
            </a:r>
            <a:r>
              <a:rPr lang="en-US" altLang="it-IT" sz="2000" i="1" dirty="0" err="1"/>
              <a:t>prodotto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presenta</a:t>
            </a:r>
            <a:r>
              <a:rPr lang="en-US" altLang="it-IT" sz="2000" i="1" dirty="0"/>
              <a:t> in modo </a:t>
            </a:r>
            <a:r>
              <a:rPr lang="en-US" altLang="it-IT" sz="2000" i="1" dirty="0" err="1"/>
              <a:t>chiaro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gli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obiettivi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della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ricerca</a:t>
            </a:r>
            <a:r>
              <a:rPr lang="en-US" altLang="it-IT" sz="2000" i="1" dirty="0"/>
              <a:t> e lo </a:t>
            </a:r>
            <a:r>
              <a:rPr lang="en-US" altLang="it-IT" sz="2000" i="1" dirty="0" err="1"/>
              <a:t>stato</a:t>
            </a:r>
            <a:r>
              <a:rPr lang="en-US" altLang="it-IT" sz="2000" i="1" dirty="0"/>
              <a:t> dell’arte </a:t>
            </a:r>
            <a:r>
              <a:rPr lang="en-US" altLang="it-IT" sz="2000" i="1" dirty="0" err="1"/>
              <a:t>nella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letteratura</a:t>
            </a:r>
            <a:r>
              <a:rPr lang="en-US" altLang="it-IT" sz="2000" i="1" dirty="0"/>
              <a:t>, </a:t>
            </a:r>
            <a:r>
              <a:rPr lang="en-US" altLang="it-IT" sz="2000" i="1" dirty="0" err="1"/>
              <a:t>adotta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una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metodologia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appropriata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all’oggetto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della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ricerca</a:t>
            </a:r>
            <a:r>
              <a:rPr lang="en-US" altLang="it-IT" sz="2000" i="1" dirty="0"/>
              <a:t> e </a:t>
            </a:r>
            <a:r>
              <a:rPr lang="en-US" altLang="it-IT" sz="2000" i="1" dirty="0" err="1"/>
              <a:t>dimostra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che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gli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obiettivi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sono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stati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raggiunti</a:t>
            </a:r>
            <a:endParaRPr lang="en-US" altLang="it-IT" sz="2000" i="1" dirty="0"/>
          </a:p>
          <a:p>
            <a:endParaRPr lang="it-IT" sz="2000" i="1" dirty="0"/>
          </a:p>
        </p:txBody>
      </p:sp>
      <p:graphicFrame>
        <p:nvGraphicFramePr>
          <p:cNvPr id="7" name="Segnaposto contenuto 3">
            <a:extLst>
              <a:ext uri="{FF2B5EF4-FFF2-40B4-BE49-F238E27FC236}">
                <a16:creationId xmlns:a16="http://schemas.microsoft.com/office/drawing/2014/main" id="{8F50AEA2-D36C-3C8B-7A27-BE93B134C311}"/>
              </a:ext>
            </a:extLst>
          </p:cNvPr>
          <p:cNvGraphicFramePr>
            <a:graphicFrameLocks/>
          </p:cNvGraphicFramePr>
          <p:nvPr/>
        </p:nvGraphicFramePr>
        <p:xfrm>
          <a:off x="6387707" y="548999"/>
          <a:ext cx="5462803" cy="638034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680380">
                  <a:extLst>
                    <a:ext uri="{9D8B030D-6E8A-4147-A177-3AD203B41FA5}">
                      <a16:colId xmlns:a16="http://schemas.microsoft.com/office/drawing/2014/main" val="3622991589"/>
                    </a:ext>
                  </a:extLst>
                </a:gridCol>
                <a:gridCol w="4782423">
                  <a:extLst>
                    <a:ext uri="{9D8B030D-6E8A-4147-A177-3AD203B41FA5}">
                      <a16:colId xmlns:a16="http://schemas.microsoft.com/office/drawing/2014/main" val="2285665754"/>
                    </a:ext>
                  </a:extLst>
                </a:gridCol>
              </a:tblGrid>
              <a:tr h="813196">
                <a:tc>
                  <a:txBody>
                    <a:bodyPr/>
                    <a:lstStyle/>
                    <a:p>
                      <a:pPr algn="ctr"/>
                      <a:r>
                        <a:rPr lang="it-IT" sz="1050" b="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/>
                      <a:endParaRPr lang="it-IT" sz="105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it-IT" sz="105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it-IT" sz="105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50" b="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presenta in modo eccellente gli obiettivi della ricerca e lo stato dell’arte nella letteratura, adottando una metodologia appropriata rispetto all’oggetto della ricerca e dimostra chiaramente il  raggiungimento di rilevanti obiettivi;</a:t>
                      </a:r>
                      <a:endParaRPr lang="it-IT" sz="105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215724"/>
                  </a:ext>
                </a:extLst>
              </a:tr>
              <a:tr h="498700">
                <a:tc>
                  <a:txBody>
                    <a:bodyPr/>
                    <a:lstStyle/>
                    <a:p>
                      <a:pPr algn="ctr"/>
                      <a:r>
                        <a:rPr lang="it-IT" sz="1050" b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sz="1050" b="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5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presenta in modo eccellente gli obiettivi della ricerca e lo stato dell’arte nella letteratura, adottando una metodologia appropriata rispetto all’oggetto della ricerca e dimostra chiaramente che gli obiettivi sono stati raggiunti;</a:t>
                      </a:r>
                      <a:endParaRPr lang="it-IT" sz="105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207888"/>
                  </a:ext>
                </a:extLst>
              </a:tr>
              <a:tr h="498700">
                <a:tc>
                  <a:txBody>
                    <a:bodyPr/>
                    <a:lstStyle/>
                    <a:p>
                      <a:pPr algn="ctr"/>
                      <a:r>
                        <a:rPr lang="it-IT" sz="1050" b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t-IT" sz="1050" b="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5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presenta in modo chiaro gli obiettivi della ricerca e lo stato dell’arte nella letteratura, adotta una ottima metodologia rispetto all’oggetto della ricerca e dimostra che gli obiettivi sono stati raggiunti;</a:t>
                      </a:r>
                      <a:endParaRPr lang="it-IT" sz="105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092500"/>
                  </a:ext>
                </a:extLst>
              </a:tr>
              <a:tr h="498700">
                <a:tc>
                  <a:txBody>
                    <a:bodyPr/>
                    <a:lstStyle/>
                    <a:p>
                      <a:pPr algn="ctr"/>
                      <a:r>
                        <a:rPr lang="it-IT" sz="1050" b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050" b="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5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presenta in modo chiaro gli obiettivi della ricerca e lo stato dell’arte nella letteratura, adotta una buona metodologia rispetto all’oggetto della ricerca e dimostra che gli obiettivi sono stati raggiunti;</a:t>
                      </a:r>
                      <a:endParaRPr lang="it-IT" sz="105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296592"/>
                  </a:ext>
                </a:extLst>
              </a:tr>
              <a:tr h="498700">
                <a:tc>
                  <a:txBody>
                    <a:bodyPr/>
                    <a:lstStyle/>
                    <a:p>
                      <a:pPr algn="ctr"/>
                      <a:r>
                        <a:rPr lang="it-IT" sz="1050" b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t-IT" sz="1050" b="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5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presenta in modo chiaro gli obiettivi della ricerca e lo stato dell’arte nella letteratura, adotta una metodologia sufficientemente appropriata all’oggetto della ricerca e dimostra che gli obiettivi sono stati raggiunti;</a:t>
                      </a:r>
                      <a:endParaRPr lang="it-IT" sz="105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113824"/>
                  </a:ext>
                </a:extLst>
              </a:tr>
              <a:tr h="498700">
                <a:tc>
                  <a:txBody>
                    <a:bodyPr/>
                    <a:lstStyle/>
                    <a:p>
                      <a:pPr algn="ctr"/>
                      <a:r>
                        <a:rPr lang="it-IT" sz="1050" b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050" b="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5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presenta gli obiettivi della ricerca e lo stato dell’arte nella letteratura, adotta una metodologia adeguata all’oggetto della ricerca e dimostra che gli obiettivi sono stati raggiunti;</a:t>
                      </a:r>
                      <a:endParaRPr lang="it-IT" sz="105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807402"/>
                  </a:ext>
                </a:extLst>
              </a:tr>
              <a:tr h="498700">
                <a:tc>
                  <a:txBody>
                    <a:bodyPr/>
                    <a:lstStyle/>
                    <a:p>
                      <a:pPr algn="ctr"/>
                      <a:r>
                        <a:rPr lang="it-IT" sz="1050" b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050" b="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5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presenta gli obiettivi della ricerca e lo stato dell’arte nella letteratura, adotta una metodologia limitatamente appropriata all’oggetto della ricerca pur dimostrando che gli obiettivi sono stati raggiunti;</a:t>
                      </a:r>
                      <a:endParaRPr lang="it-IT" sz="105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41560"/>
                  </a:ext>
                </a:extLst>
              </a:tr>
              <a:tr h="633484">
                <a:tc>
                  <a:txBody>
                    <a:bodyPr/>
                    <a:lstStyle/>
                    <a:p>
                      <a:pPr algn="ctr"/>
                      <a:r>
                        <a:rPr lang="it-IT" sz="1050" b="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t-IT" sz="1050" b="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5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presenta gli obiettivi della ricerca e lo stato dell’arte nella letteratura, adotta una metodologia modestamente appropriata all’oggetto della ricerca non riuscendo a dimostrare in modo inequivocabile che gli obiettivi siano stati raggiunti;</a:t>
                      </a:r>
                      <a:endParaRPr lang="it-IT" sz="105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659910"/>
                  </a:ext>
                </a:extLst>
              </a:tr>
              <a:tr h="498700">
                <a:tc>
                  <a:txBody>
                    <a:bodyPr/>
                    <a:lstStyle/>
                    <a:p>
                      <a:pPr algn="ctr"/>
                      <a:r>
                        <a:rPr lang="it-IT" sz="1050" b="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t-IT" sz="105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5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presenta in modo marginale gli obiettivi della ricerca e lo stato dell’arte nella letteratura, adotta una metodologia scarsamente appropriata all’oggetto della ricerca non riuscendo a dimostrare che gli obiettivi siano stati raggiunti;</a:t>
                      </a:r>
                      <a:endParaRPr lang="it-IT" sz="105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16535"/>
                  </a:ext>
                </a:extLst>
              </a:tr>
              <a:tr h="633484">
                <a:tc>
                  <a:txBody>
                    <a:bodyPr/>
                    <a:lstStyle/>
                    <a:p>
                      <a:pPr algn="ctr"/>
                      <a:r>
                        <a:rPr lang="it-IT" sz="1050" b="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05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5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non chiarisce gli obiettivi della ricerca e lo stato dell’arte nella letteratura, adotta una metodologia scarsamente appropriata all’oggetto della ricerca non riuscendo a dimostrare che gli obiettivi siano stati raggiunti;</a:t>
                      </a:r>
                    </a:p>
                    <a:p>
                      <a:pPr algn="just"/>
                      <a:r>
                        <a:rPr lang="it-IT" sz="105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96" marR="33696" marT="0" marB="673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870939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698D56B7-0242-F6B8-CB14-B3A817450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97" t="14190" r="29232" b="8187"/>
          <a:stretch/>
        </p:blipFill>
        <p:spPr>
          <a:xfrm>
            <a:off x="4413250" y="2437998"/>
            <a:ext cx="1625600" cy="260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91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BF8036D-1901-C8F7-ED2E-AFA47DBF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909772"/>
            <a:ext cx="10515600" cy="1325563"/>
          </a:xfrm>
        </p:spPr>
        <p:txBody>
          <a:bodyPr/>
          <a:lstStyle/>
          <a:p>
            <a:r>
              <a:rPr lang="en-US" altLang="it-IT" i="1" dirty="0" err="1"/>
              <a:t>Impatto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6352C5-673B-C13A-FE05-F6362D069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20" y="2251290"/>
            <a:ext cx="3329779" cy="3019653"/>
          </a:xfrm>
        </p:spPr>
        <p:txBody>
          <a:bodyPr>
            <a:normAutofit fontScale="92500"/>
          </a:bodyPr>
          <a:lstStyle/>
          <a:p>
            <a:r>
              <a:rPr lang="en-US" altLang="it-IT" sz="2000" i="1" dirty="0"/>
              <a:t>da </a:t>
            </a:r>
            <a:r>
              <a:rPr lang="en-US" altLang="it-IT" sz="2000" i="1" dirty="0" err="1"/>
              <a:t>intendersi</a:t>
            </a:r>
            <a:r>
              <a:rPr lang="en-US" altLang="it-IT" sz="2000" i="1" dirty="0"/>
              <a:t> come il </a:t>
            </a:r>
            <a:r>
              <a:rPr lang="en-US" altLang="it-IT" sz="2000" i="1" dirty="0" err="1"/>
              <a:t>livello</a:t>
            </a:r>
            <a:r>
              <a:rPr lang="en-US" altLang="it-IT" sz="2000" i="1" dirty="0"/>
              <a:t> al quale il </a:t>
            </a:r>
            <a:r>
              <a:rPr lang="en-US" altLang="it-IT" sz="2000" i="1" dirty="0" err="1"/>
              <a:t>prodotto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esercita</a:t>
            </a:r>
            <a:r>
              <a:rPr lang="en-US" altLang="it-IT" sz="2000" i="1" dirty="0"/>
              <a:t>, o è </a:t>
            </a:r>
            <a:r>
              <a:rPr lang="en-US" altLang="it-IT" sz="2000" i="1" dirty="0" err="1"/>
              <a:t>presumibile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che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eserciterà</a:t>
            </a:r>
            <a:r>
              <a:rPr lang="en-US" altLang="it-IT" sz="2000" i="1" dirty="0"/>
              <a:t>, </a:t>
            </a:r>
            <a:r>
              <a:rPr lang="en-US" altLang="it-IT" sz="2000" i="1" dirty="0" err="1"/>
              <a:t>un’influenza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sulla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comunità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scientifica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internazionale</a:t>
            </a:r>
            <a:r>
              <a:rPr lang="en-US" altLang="it-IT" sz="2000" i="1" dirty="0"/>
              <a:t> o, per le discipline in cui è </a:t>
            </a:r>
            <a:r>
              <a:rPr lang="en-US" altLang="it-IT" sz="2000" i="1" dirty="0" err="1"/>
              <a:t>appropriato</a:t>
            </a:r>
            <a:r>
              <a:rPr lang="en-US" altLang="it-IT" sz="2000" i="1" dirty="0"/>
              <a:t>, </a:t>
            </a:r>
            <a:r>
              <a:rPr lang="en-US" altLang="it-IT" sz="2000" i="1" dirty="0" err="1"/>
              <a:t>su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quella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nazionale</a:t>
            </a:r>
            <a:endParaRPr lang="en-US" altLang="it-IT" sz="2000" i="1" dirty="0"/>
          </a:p>
        </p:txBody>
      </p:sp>
      <p:graphicFrame>
        <p:nvGraphicFramePr>
          <p:cNvPr id="7" name="Segnaposto contenuto 3">
            <a:extLst>
              <a:ext uri="{FF2B5EF4-FFF2-40B4-BE49-F238E27FC236}">
                <a16:creationId xmlns:a16="http://schemas.microsoft.com/office/drawing/2014/main" id="{64C30B37-795A-0980-EC96-4533F253385B}"/>
              </a:ext>
            </a:extLst>
          </p:cNvPr>
          <p:cNvGraphicFramePr>
            <a:graphicFrameLocks/>
          </p:cNvGraphicFramePr>
          <p:nvPr/>
        </p:nvGraphicFramePr>
        <p:xfrm>
          <a:off x="5869857" y="719237"/>
          <a:ext cx="5555381" cy="558678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44104">
                  <a:extLst>
                    <a:ext uri="{9D8B030D-6E8A-4147-A177-3AD203B41FA5}">
                      <a16:colId xmlns:a16="http://schemas.microsoft.com/office/drawing/2014/main" val="2606689659"/>
                    </a:ext>
                  </a:extLst>
                </a:gridCol>
                <a:gridCol w="4811277">
                  <a:extLst>
                    <a:ext uri="{9D8B030D-6E8A-4147-A177-3AD203B41FA5}">
                      <a16:colId xmlns:a16="http://schemas.microsoft.com/office/drawing/2014/main" val="3802211239"/>
                    </a:ext>
                  </a:extLst>
                </a:gridCol>
              </a:tblGrid>
              <a:tr h="762749">
                <a:tc>
                  <a:txBody>
                    <a:bodyPr/>
                    <a:lstStyle/>
                    <a:p>
                      <a:pPr algn="just"/>
                      <a:r>
                        <a:rPr lang="it-IT" sz="1100" b="0" cap="none" spc="1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100" b="0" cap="none" spc="1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100" b="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esercita, o è presumibile che eserciterà, una rilevante influenza sulla comunità scientifica nazionale e internazionale;</a:t>
                      </a:r>
                      <a:endParaRPr lang="it-IT" sz="11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extLst>
                  <a:ext uri="{0D108BD9-81ED-4DB2-BD59-A6C34878D82A}">
                    <a16:rowId xmlns:a16="http://schemas.microsoft.com/office/drawing/2014/main" val="2650653161"/>
                  </a:ext>
                </a:extLst>
              </a:tr>
              <a:tr h="517420">
                <a:tc>
                  <a:txBody>
                    <a:bodyPr/>
                    <a:lstStyle/>
                    <a:p>
                      <a:pPr algn="just"/>
                      <a:r>
                        <a:rPr lang="it-IT" sz="1100" b="1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sz="11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esercita, o è presumibile che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esercitera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̀, una eccellente influenza sulla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 scientifica nazionale e internazionale;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extLst>
                  <a:ext uri="{0D108BD9-81ED-4DB2-BD59-A6C34878D82A}">
                    <a16:rowId xmlns:a16="http://schemas.microsoft.com/office/drawing/2014/main" val="886297037"/>
                  </a:ext>
                </a:extLst>
              </a:tr>
              <a:tr h="517420">
                <a:tc>
                  <a:txBody>
                    <a:bodyPr/>
                    <a:lstStyle/>
                    <a:p>
                      <a:pPr algn="just"/>
                      <a:r>
                        <a:rPr lang="it-IT" sz="1100" b="1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t-IT" sz="11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esercita, o è presumibile che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esercitera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̀, un’ottima influenza sulla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 scientifica nazionale e internazionale;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extLst>
                  <a:ext uri="{0D108BD9-81ED-4DB2-BD59-A6C34878D82A}">
                    <a16:rowId xmlns:a16="http://schemas.microsoft.com/office/drawing/2014/main" val="241455487"/>
                  </a:ext>
                </a:extLst>
              </a:tr>
              <a:tr h="517420">
                <a:tc>
                  <a:txBody>
                    <a:bodyPr/>
                    <a:lstStyle/>
                    <a:p>
                      <a:pPr algn="just"/>
                      <a:r>
                        <a:rPr lang="it-IT" sz="1100" b="1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1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esercita, o è presumibile che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esercitera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̀, una buona influenza sulla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 scientifica nazionale e internazionale;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extLst>
                  <a:ext uri="{0D108BD9-81ED-4DB2-BD59-A6C34878D82A}">
                    <a16:rowId xmlns:a16="http://schemas.microsoft.com/office/drawing/2014/main" val="337923640"/>
                  </a:ext>
                </a:extLst>
              </a:tr>
              <a:tr h="517420">
                <a:tc>
                  <a:txBody>
                    <a:bodyPr/>
                    <a:lstStyle/>
                    <a:p>
                      <a:pPr algn="just"/>
                      <a:r>
                        <a:rPr lang="it-IT" sz="1100" b="1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t-IT" sz="11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esercita, o è presumibile che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esercitera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̀, una sufficiente influenza sulla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 scientifica nazionale e internazionale;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extLst>
                  <a:ext uri="{0D108BD9-81ED-4DB2-BD59-A6C34878D82A}">
                    <a16:rowId xmlns:a16="http://schemas.microsoft.com/office/drawing/2014/main" val="1835376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it-IT" sz="1100" b="1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1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esercita, o è presumibile che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esercitera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̀, una influenza adeguata sulla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 scientifica nazionale e internazionale;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extLst>
                  <a:ext uri="{0D108BD9-81ED-4DB2-BD59-A6C34878D82A}">
                    <a16:rowId xmlns:a16="http://schemas.microsoft.com/office/drawing/2014/main" val="4093255057"/>
                  </a:ext>
                </a:extLst>
              </a:tr>
              <a:tr h="517420">
                <a:tc>
                  <a:txBody>
                    <a:bodyPr/>
                    <a:lstStyle/>
                    <a:p>
                      <a:pPr algn="just"/>
                      <a:r>
                        <a:rPr lang="it-IT" sz="1100" b="1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1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esercita, o è presumibile che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esercitera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̀, una limitata influenza sulla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 scientifica nazionale e internazionale;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extLst>
                  <a:ext uri="{0D108BD9-81ED-4DB2-BD59-A6C34878D82A}">
                    <a16:rowId xmlns:a16="http://schemas.microsoft.com/office/drawing/2014/main" val="392298952"/>
                  </a:ext>
                </a:extLst>
              </a:tr>
              <a:tr h="517420">
                <a:tc>
                  <a:txBody>
                    <a:bodyPr/>
                    <a:lstStyle/>
                    <a:p>
                      <a:pPr algn="just"/>
                      <a:r>
                        <a:rPr lang="it-IT" sz="1100" b="1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t-IT" sz="11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esercita, o è presumibile che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esercitera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̀, una modesta influenza sulla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 scientifica nazionale e internazionale;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extLst>
                  <a:ext uri="{0D108BD9-81ED-4DB2-BD59-A6C34878D82A}">
                    <a16:rowId xmlns:a16="http://schemas.microsoft.com/office/drawing/2014/main" val="1421291062"/>
                  </a:ext>
                </a:extLst>
              </a:tr>
              <a:tr h="517420">
                <a:tc>
                  <a:txBody>
                    <a:bodyPr/>
                    <a:lstStyle/>
                    <a:p>
                      <a:pPr algn="just"/>
                      <a:r>
                        <a:rPr lang="it-IT" sz="1100" b="1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t-IT" sz="11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esercita, o è presumibile che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esercitera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̀, una influenza marginale sulla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 scientifica nazionale e internazionale; 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extLst>
                  <a:ext uri="{0D108BD9-81ED-4DB2-BD59-A6C34878D82A}">
                    <a16:rowId xmlns:a16="http://schemas.microsoft.com/office/drawing/2014/main" val="750305762"/>
                  </a:ext>
                </a:extLst>
              </a:tr>
              <a:tr h="517420">
                <a:tc>
                  <a:txBody>
                    <a:bodyPr/>
                    <a:lstStyle/>
                    <a:p>
                      <a:pPr algn="just"/>
                      <a:r>
                        <a:rPr lang="it-IT" sz="1100" b="1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1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prodotto esercita, o è presumibile che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esercitera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̀, solo una scarsa influenza sulla </a:t>
                      </a:r>
                      <a:r>
                        <a:rPr lang="it-IT" sz="1100" cap="none" spc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comunita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 scientifica nazionale e internazionale;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362" marR="100362" marT="100362" marB="100362"/>
                </a:tc>
                <a:extLst>
                  <a:ext uri="{0D108BD9-81ED-4DB2-BD59-A6C34878D82A}">
                    <a16:rowId xmlns:a16="http://schemas.microsoft.com/office/drawing/2014/main" val="3103047693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4BFFAA20-DB00-3291-2FA4-E792DB2D4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27" t="14788" r="9062" b="7177"/>
          <a:stretch/>
        </p:blipFill>
        <p:spPr>
          <a:xfrm>
            <a:off x="4279977" y="2235335"/>
            <a:ext cx="1589880" cy="261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4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F770896-CD94-1E04-FDE0-51A95A231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146352"/>
              </p:ext>
            </p:extLst>
          </p:nvPr>
        </p:nvGraphicFramePr>
        <p:xfrm>
          <a:off x="3569110" y="81836"/>
          <a:ext cx="5810787" cy="6685530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2164057">
                  <a:extLst>
                    <a:ext uri="{9D8B030D-6E8A-4147-A177-3AD203B41FA5}">
                      <a16:colId xmlns:a16="http://schemas.microsoft.com/office/drawing/2014/main" val="712098908"/>
                    </a:ext>
                  </a:extLst>
                </a:gridCol>
                <a:gridCol w="3646730">
                  <a:extLst>
                    <a:ext uri="{9D8B030D-6E8A-4147-A177-3AD203B41FA5}">
                      <a16:colId xmlns:a16="http://schemas.microsoft.com/office/drawing/2014/main" val="1913641997"/>
                    </a:ext>
                  </a:extLst>
                </a:gridCol>
              </a:tblGrid>
              <a:tr h="23398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Cognome e nome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Affiliazione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022206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DE PASCALE STEFANIA</a:t>
                      </a:r>
                      <a:endParaRPr lang="it-IT" sz="900" b="1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Napoli Federico II</a:t>
                      </a:r>
                      <a:endParaRPr lang="it-IT" sz="900" b="1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80992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VIAGGI DAVIDE</a:t>
                      </a:r>
                      <a:endParaRPr lang="it-IT" sz="900" b="1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BOLOGNA</a:t>
                      </a:r>
                      <a:endParaRPr lang="it-IT" sz="900" b="1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946196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IANIERI ADRIANA </a:t>
                      </a:r>
                      <a:endParaRPr lang="it-IT" sz="900" b="1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PARMA</a:t>
                      </a:r>
                      <a:endParaRPr lang="it-IT" sz="900" b="1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055847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AGAZZI ALESSANDRO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MILANO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57346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ALBERTI GIORGIO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UDINE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230660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ARCIDIACONO CLAUDIA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CATANIA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00505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BRUSCHI FABRIZIO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Università di PISA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26723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CARPUTO DOMENICO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Napoli Federico II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44558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COSENZA GIANFRANCO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Napoli Federico II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630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DELL'AQUILA MARIA ELENA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BARI ALDO MORO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2959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DESNEUX NICOLAS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INRAE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162423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DI PALO ROSSELLA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Università degli Studi di Napoli Federico II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595993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DI SERIO FRANCESCO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Consiglio Nazionale delle Ricerche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223752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ESPEN LUCA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MILANO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767769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FONTANESI LUCA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BOLOGNA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26051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FORNI MONICA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BOLOGNA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394777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GIORGI MARIO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di PISA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510246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GIULIANI MARCELLA MICHELA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Università degli Studi di FOGGIA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43415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LICCIARDELLO FELICIANA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CATANIA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21010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MARCHI ENRICO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FIRENZE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00935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MARINARI SARA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della TUSCIA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307261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MUTTINI AURELIO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Università degli Studi di TERAMO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036698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NIGRO FRANCO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BARI ALDO MORO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741378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PARISI GIULIANA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FIRENZE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86874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PROVERBIO DANIELA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Università degli Studi di MILANO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230066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RADAELLI GIUSEPPE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Università degli Studi di PADOVA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83281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RAFFAELLI MICHELE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di PISA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391067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ROCCABIANCA PAOLA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MILANO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735628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ROMANI ROBERTO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PERUGIA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18861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ROSSI LUCIANA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MILANO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699063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SONNANTE GABRIELLA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Consiglio Nazionale delle Ricerche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385136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TARTARINI STEFANO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Università degli Studi di BOLOGNA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91638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TEMPESTA MARIA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Università degli Studi di BARI ALDO MORO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25179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VERSARI ANDREA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Università degli Studi di BOLOGNA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582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>
                          <a:effectLst/>
                          <a:latin typeface="Century Gothic" panose="020B0502020202020204" pitchFamily="34" charset="0"/>
                        </a:rPr>
                        <a:t>MAGLIULO VINCENZO*</a:t>
                      </a:r>
                      <a:endParaRPr lang="it-IT" sz="9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Consiglio Nazionale delle Ricerche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82746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MINERVINI FABIO*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Università degli Studi di BARI ALDO MORO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77266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THIENE MARA*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Università degli Studi di PADOVA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007867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ALAMPRESE CRISTINA*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Università degli Studi di MILANO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46144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MAIORANO GIUSEPPE*</a:t>
                      </a:r>
                      <a:endParaRPr lang="it-IT" sz="900" b="0" i="0" u="none" strike="noStrike" dirty="0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Università degli Studi del Molise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415101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BORIN SARA*</a:t>
                      </a:r>
                      <a:endParaRPr lang="it-IT" sz="900" b="0" i="0" u="none" strike="noStrike" dirty="0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u="none" strike="noStrike" dirty="0">
                          <a:effectLst/>
                          <a:latin typeface="Century Gothic" panose="020B0502020202020204" pitchFamily="34" charset="0"/>
                        </a:rPr>
                        <a:t>Università degli Studi di MILANO</a:t>
                      </a:r>
                      <a:endParaRPr lang="it-IT" sz="9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9" marR="1499" marT="1499" marB="215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82471"/>
                  </a:ext>
                </a:extLst>
              </a:tr>
            </a:tbl>
          </a:graphicData>
        </a:graphic>
      </p:graphicFrame>
      <p:sp>
        <p:nvSpPr>
          <p:cNvPr id="7" name="Titolo 6">
            <a:extLst>
              <a:ext uri="{FF2B5EF4-FFF2-40B4-BE49-F238E27FC236}">
                <a16:creationId xmlns:a16="http://schemas.microsoft.com/office/drawing/2014/main" id="{9580498B-40B2-832D-D010-F612CCD3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0" y="2393166"/>
            <a:ext cx="3485814" cy="1325563"/>
          </a:xfrm>
        </p:spPr>
        <p:txBody>
          <a:bodyPr>
            <a:noAutofit/>
          </a:bodyPr>
          <a:lstStyle/>
          <a:p>
            <a:r>
              <a:rPr lang="it-IT" sz="2000" b="1" u="none" strike="noStrike" dirty="0">
                <a:effectLst/>
              </a:rPr>
              <a:t>Composizione del GEV07</a:t>
            </a:r>
            <a:endParaRPr lang="it-IT" sz="200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A3BDB9E-4CCD-555D-1FDD-6DABB691F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464641"/>
              </p:ext>
            </p:extLst>
          </p:nvPr>
        </p:nvGraphicFramePr>
        <p:xfrm>
          <a:off x="7598863" y="6590744"/>
          <a:ext cx="3946175" cy="176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358">
                  <a:extLst>
                    <a:ext uri="{9D8B030D-6E8A-4147-A177-3AD203B41FA5}">
                      <a16:colId xmlns:a16="http://schemas.microsoft.com/office/drawing/2014/main" val="1727303696"/>
                    </a:ext>
                  </a:extLst>
                </a:gridCol>
                <a:gridCol w="650370">
                  <a:extLst>
                    <a:ext uri="{9D8B030D-6E8A-4147-A177-3AD203B41FA5}">
                      <a16:colId xmlns:a16="http://schemas.microsoft.com/office/drawing/2014/main" val="2338222064"/>
                    </a:ext>
                  </a:extLst>
                </a:gridCol>
                <a:gridCol w="2318447">
                  <a:extLst>
                    <a:ext uri="{9D8B030D-6E8A-4147-A177-3AD203B41FA5}">
                      <a16:colId xmlns:a16="http://schemas.microsoft.com/office/drawing/2014/main" val="129044824"/>
                    </a:ext>
                  </a:extLst>
                </a:gridCol>
              </a:tblGrid>
              <a:tr h="176622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LANCIOTTI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62" marR="2262" marT="226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ROSALBA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62" marR="2262" marT="226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Università degli Studi di BOLOGNA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62" marR="2262" marT="2262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41916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9BC3699-6E14-8E52-E678-595A651E4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03599"/>
              </p:ext>
            </p:extLst>
          </p:nvPr>
        </p:nvGraphicFramePr>
        <p:xfrm>
          <a:off x="213286" y="6414122"/>
          <a:ext cx="3285032" cy="176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165">
                  <a:extLst>
                    <a:ext uri="{9D8B030D-6E8A-4147-A177-3AD203B41FA5}">
                      <a16:colId xmlns:a16="http://schemas.microsoft.com/office/drawing/2014/main" val="1904189685"/>
                    </a:ext>
                  </a:extLst>
                </a:gridCol>
                <a:gridCol w="824165">
                  <a:extLst>
                    <a:ext uri="{9D8B030D-6E8A-4147-A177-3AD203B41FA5}">
                      <a16:colId xmlns:a16="http://schemas.microsoft.com/office/drawing/2014/main" val="454972385"/>
                    </a:ext>
                  </a:extLst>
                </a:gridCol>
                <a:gridCol w="1636702">
                  <a:extLst>
                    <a:ext uri="{9D8B030D-6E8A-4147-A177-3AD203B41FA5}">
                      <a16:colId xmlns:a16="http://schemas.microsoft.com/office/drawing/2014/main" val="3740299685"/>
                    </a:ext>
                  </a:extLst>
                </a:gridCol>
              </a:tblGrid>
              <a:tr h="17662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PIASENTIER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62" marR="2262" marT="226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EDI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62" marR="2262" marT="226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Università degli Studi di UDINE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62" marR="2262" marT="2262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09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797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6FEAA12-7D5C-39D4-60FA-A9FF0801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 lavori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F4AB2-B641-BD5B-E883-4C97D9FA7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609261"/>
            <a:ext cx="10896196" cy="4833592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La responsabilità dell’assegnazione definitiva è stata del GEV07 (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dopo lunga revisione</a:t>
            </a:r>
            <a:r>
              <a:rPr lang="it-IT" dirty="0"/>
              <a:t>)</a:t>
            </a:r>
          </a:p>
          <a:p>
            <a:r>
              <a:rPr lang="it-IT" dirty="0"/>
              <a:t>Il Rapporto di Area è stato approvato dal GEV il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12 maggio 2022</a:t>
            </a:r>
          </a:p>
          <a:p>
            <a:r>
              <a:rPr lang="it-IT" dirty="0"/>
              <a:t>I risultati finali del processo di valutazione sono riportati in una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serie di tabelle </a:t>
            </a:r>
            <a:r>
              <a:rPr lang="it-IT" dirty="0"/>
              <a:t>che ne esprimono in termini numerici le varie componenti (sarebbe utile sintetizzare i risultati in un </a:t>
            </a:r>
            <a:r>
              <a:rPr lang="it-IT" i="1" dirty="0"/>
              <a:t>Executive </a:t>
            </a:r>
            <a:r>
              <a:rPr lang="it-IT" i="1" dirty="0" err="1"/>
              <a:t>summary</a:t>
            </a:r>
            <a:r>
              <a:rPr lang="it-IT" i="1" dirty="0"/>
              <a:t>)</a:t>
            </a:r>
          </a:p>
          <a:p>
            <a:r>
              <a:rPr lang="it-IT" dirty="0"/>
              <a:t>Il 21 luglio 2022, ANVUR ha pubblicato l’Errata corrige del Rapporto finale e delle tabelle allegate (sostituzione della tabella 1.4 per disallineamento tra i valori numerici e le etichette di riga corrispondenti)</a:t>
            </a:r>
          </a:p>
          <a:p>
            <a:r>
              <a:rPr lang="it-IT" dirty="0"/>
              <a:t>Il lavoro del GEV si è formalmente concluso con la presentazione pubblica dei risultati della VQR (luglio 2022)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8706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F57D75-1012-246E-1409-BFAC0B39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42" y="284472"/>
            <a:ext cx="10515600" cy="1325563"/>
          </a:xfrm>
        </p:spPr>
        <p:txBody>
          <a:bodyPr/>
          <a:lstStyle/>
          <a:p>
            <a:r>
              <a:rPr lang="it-IT" dirty="0"/>
              <a:t>Osservazioni generali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EF5668-632B-82C8-7D97-35EE27F74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184" y="1309480"/>
            <a:ext cx="10515600" cy="54977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it-IT" dirty="0"/>
              <a:t>La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peer review informata </a:t>
            </a:r>
            <a:r>
              <a:rPr lang="it-IT" dirty="0"/>
              <a:t>rappresenta una modalità di valutazione idonea all’area ma richiederebbe approfondimenti su:</a:t>
            </a:r>
          </a:p>
          <a:p>
            <a:pPr lvl="1"/>
            <a:r>
              <a:rPr lang="it-IT" dirty="0"/>
              <a:t>Utilizzo delle informazioni </a:t>
            </a:r>
            <a:r>
              <a:rPr lang="it-IT" dirty="0" err="1"/>
              <a:t>bibliometriche</a:t>
            </a:r>
            <a:r>
              <a:rPr lang="it-IT" dirty="0"/>
              <a:t> nel processo</a:t>
            </a:r>
          </a:p>
          <a:p>
            <a:pPr lvl="1"/>
            <a:r>
              <a:rPr lang="it-IT" dirty="0"/>
              <a:t>Corrispondenza punteggi e livello di qualificazione per i tre criteri di valutazione </a:t>
            </a:r>
          </a:p>
          <a:p>
            <a:pPr lvl="1"/>
            <a:r>
              <a:rPr lang="it-IT" dirty="0"/>
              <a:t>Definizione delle classi di valutazione (es. concetto di rilevanza)</a:t>
            </a:r>
          </a:p>
          <a:p>
            <a:pPr lvl="0"/>
            <a:r>
              <a:rPr lang="it-IT" dirty="0"/>
              <a:t>Le percentuali inizialmente indicate (5-25% di prodotti per ogni classe di valutazione) sono risultate incompatibili con il processo di conferimento dei prodotti e con il profilo di produzione scientifica dell’area</a:t>
            </a:r>
          </a:p>
          <a:p>
            <a:pPr lvl="0"/>
            <a:r>
              <a:rPr lang="it-IT" dirty="0"/>
              <a:t>Necessario accelerare la soluzione degli aspetti tecnici del processo (es. verifica dei prodotti conferiti, disambiguazione, sostituzione dei prodotti, preparazione degli applicativi)</a:t>
            </a:r>
          </a:p>
          <a:p>
            <a:pPr lvl="0"/>
            <a:r>
              <a:rPr lang="it-IT" dirty="0"/>
              <a:t>Gestione dei conflitti di interessi «complicata»</a:t>
            </a:r>
          </a:p>
          <a:p>
            <a:r>
              <a:rPr lang="it-IT" dirty="0"/>
              <a:t>La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peer review esterna </a:t>
            </a:r>
            <a:r>
              <a:rPr lang="it-IT" dirty="0"/>
              <a:t>ha evidenziato elementi di criticità:</a:t>
            </a:r>
          </a:p>
          <a:p>
            <a:pPr lvl="1"/>
            <a:r>
              <a:rPr lang="it-IT" dirty="0"/>
              <a:t>Difficoltà di selezione dei revisori in assenza di parole chiave </a:t>
            </a:r>
          </a:p>
          <a:p>
            <a:pPr lvl="1"/>
            <a:r>
              <a:rPr lang="it-IT" dirty="0"/>
              <a:t>Complessità della procedura amministrativa</a:t>
            </a:r>
          </a:p>
          <a:p>
            <a:pPr lvl="1"/>
            <a:r>
              <a:rPr lang="it-IT" dirty="0"/>
              <a:t>Difficoltà di comunicazione con i revisori</a:t>
            </a:r>
          </a:p>
          <a:p>
            <a:pPr lvl="1"/>
            <a:r>
              <a:rPr lang="it-IT" dirty="0"/>
              <a:t>Ridotta conoscenza del processo di peer review informata dei revisori esterni </a:t>
            </a:r>
          </a:p>
          <a:p>
            <a:pPr lvl="1"/>
            <a:r>
              <a:rPr lang="it-IT" dirty="0"/>
              <a:t>Incertezza su numero di revisioni esterne disponibili per ogni componente GEV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9711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D62DC-BF38-F67C-46C8-BAEA9321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358499"/>
            <a:ext cx="10515600" cy="1325563"/>
          </a:xfrm>
        </p:spPr>
        <p:txBody>
          <a:bodyPr/>
          <a:lstStyle/>
          <a:p>
            <a:r>
              <a:rPr lang="it-IT" dirty="0"/>
              <a:t>Considerazioni finali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103874-1CCE-31C4-2704-73D6236D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478698"/>
            <a:ext cx="10632688" cy="5110434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 risultati della valutazione dimostrano complessivamente l’elevata qualità della produzione scientifica dell’Area 07</a:t>
            </a:r>
          </a:p>
          <a:p>
            <a:r>
              <a:rPr lang="it-IT" dirty="0"/>
              <a:t>Gli addetti pubblicano, ormai quasi esclusivamente, articoli in lingua inglese (</a:t>
            </a:r>
            <a:r>
              <a:rPr lang="it-IT" sz="2800" dirty="0"/>
              <a:t>99,75%</a:t>
            </a:r>
            <a:r>
              <a:rPr lang="it-IT" dirty="0"/>
              <a:t>) su riviste indicizzate (</a:t>
            </a:r>
            <a:r>
              <a:rPr lang="it-IT" sz="2800" dirty="0"/>
              <a:t>99,9%</a:t>
            </a:r>
            <a:r>
              <a:rPr lang="it-IT" dirty="0"/>
              <a:t>) per la cui valutazione l’approccio bibliometrico fornisce con buona approssimazione una misura di qualità</a:t>
            </a:r>
          </a:p>
          <a:p>
            <a:r>
              <a:rPr lang="it-IT" dirty="0"/>
              <a:t>L’area mostra elevato livello di multi e interdisciplinarità (più autori)</a:t>
            </a:r>
          </a:p>
          <a:p>
            <a:r>
              <a:rPr lang="it-IT" dirty="0"/>
              <a:t>La strategia di collocazione editoriale è ormai molto simile tra i diversi SSD dell’area (ed estremamente aggressiva)</a:t>
            </a:r>
          </a:p>
          <a:p>
            <a:r>
              <a:rPr lang="it-IT" dirty="0"/>
              <a:t>Crescita dell’open access</a:t>
            </a:r>
          </a:p>
          <a:p>
            <a:r>
              <a:rPr lang="it-IT" dirty="0"/>
              <a:t>Il risultato riflette la strategie di selezione adottata dalle diverse istituzioni (3 prodotti da conferire/addetto variabili da 0 a 4)</a:t>
            </a:r>
          </a:p>
        </p:txBody>
      </p:sp>
    </p:spTree>
    <p:extLst>
      <p:ext uri="{BB962C8B-B14F-4D97-AF65-F5344CB8AC3E}">
        <p14:creationId xmlns:p14="http://schemas.microsoft.com/office/powerpoint/2010/main" val="2951965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2F68D4-88B9-39D3-5DF1-D43F1367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663"/>
            <a:ext cx="10515600" cy="1325563"/>
          </a:xfrm>
        </p:spPr>
        <p:txBody>
          <a:bodyPr/>
          <a:lstStyle/>
          <a:p>
            <a:r>
              <a:rPr lang="it-IT" dirty="0"/>
              <a:t>I risultati dell’Area07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50333D-FEFB-210F-C088-FE8A660E0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220" y="1424876"/>
            <a:ext cx="10763560" cy="5172774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Per la VQR 2015-2019 la maggioranza dei prodotti si è collocata nella classe di merito B (47%), seguita dalla classe A (31,5%); il 18,8% dei prodotti nella classe C, il 2,4% nella classe D e solo lo 0,3% nella classe E</a:t>
            </a:r>
          </a:p>
          <a:p>
            <a:r>
              <a:rPr lang="it-IT" dirty="0"/>
              <a:t>Nella VQR 2011-2014, a fronte di risultati simili per i prodotti nella classe A (28,5%) e nella classe C (19,5%), la percentuale di prodotti in classe B era nettamente inferiore (31,6%) a beneficio delle classi di merito più basse (14,9% nella classe D e 5,5% nella classe E)</a:t>
            </a:r>
          </a:p>
          <a:p>
            <a:r>
              <a:rPr lang="it-IT" dirty="0"/>
              <a:t>Difficile il confronto con i risultati della VQR 2004-2008 (eccellente 40,9%, buono 16,4%, accettabile 8,4%, limitato 29,5%) a causa della differente metodologia adottata e ancor di più con la VTR 2001-2003, sebbene sia comunque possibile evincere una tendenza positiva</a:t>
            </a:r>
          </a:p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In prospettiva sarebbe interessante l’uso di un approccio che consenta anche di tracciare un profilo degli aspetti tematici, dei profili citazionali, delle collaborazioni e delle tendenze emergenti della produzione scientifica dell’area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8538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Rispetto alle altre aree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747422" y="2011680"/>
            <a:ext cx="11020507" cy="4508389"/>
            <a:chOff x="2198184" y="2872125"/>
            <a:chExt cx="7795632" cy="235746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8184" y="2872125"/>
              <a:ext cx="7795632" cy="111375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8184" y="4013730"/>
              <a:ext cx="7795632" cy="532125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8184" y="4573710"/>
              <a:ext cx="7795632" cy="655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5675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Percentuale di prodotti per settore e classe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1820848" y="2200524"/>
          <a:ext cx="8197795" cy="431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094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Distribuzione punteggio medio per settore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fico 3"/>
              <p:cNvGraphicFramePr/>
              <p:nvPr>
                <p:extLst>
                  <p:ext uri="{D42A27DB-BD31-4B8C-83A1-F6EECF244321}">
                    <p14:modId xmlns:p14="http://schemas.microsoft.com/office/powerpoint/2010/main" val="632507251"/>
                  </p:ext>
                </p:extLst>
              </p:nvPr>
            </p:nvGraphicFramePr>
            <p:xfrm>
              <a:off x="1580984" y="1995778"/>
              <a:ext cx="8127558" cy="446068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co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0984" y="1995778"/>
                <a:ext cx="8127558" cy="44606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873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Punteggio medio per profilo (a=permanente; b) neoassunti/neopromossi) e settore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Grafico 3"/>
          <p:cNvGraphicFramePr>
            <a:graphicFrameLocks/>
          </p:cNvGraphicFramePr>
          <p:nvPr/>
        </p:nvGraphicFramePr>
        <p:xfrm>
          <a:off x="841513" y="2057399"/>
          <a:ext cx="8708004" cy="432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179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Valutazione media (I=v/n) in relazione al numero di prodotti attesi</a:t>
            </a:r>
            <a:br>
              <a:rPr lang="it-IT" dirty="0"/>
            </a:br>
            <a:r>
              <a:rPr lang="it-IT" dirty="0"/>
              <a:t>(tutti i settori e sedi)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/>
        </p:nvGraphicFramePr>
        <p:xfrm>
          <a:off x="1971923" y="2057399"/>
          <a:ext cx="7084613" cy="433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5D7524-8E54-1278-C8E3-3CF79BCA23F6}"/>
              </a:ext>
            </a:extLst>
          </p:cNvPr>
          <p:cNvSpPr txBox="1"/>
          <p:nvPr/>
        </p:nvSpPr>
        <p:spPr>
          <a:xfrm>
            <a:off x="2590366" y="6392849"/>
            <a:ext cx="6131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aseline="0" dirty="0"/>
              <a:t>Numero di prodotti attesi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60CE75-2F6B-610E-602B-9DCD9F15AD2E}"/>
              </a:ext>
            </a:extLst>
          </p:cNvPr>
          <p:cNvSpPr txBox="1"/>
          <p:nvPr/>
        </p:nvSpPr>
        <p:spPr>
          <a:xfrm rot="16200000">
            <a:off x="-1332845" y="4272311"/>
            <a:ext cx="6131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aseline="0" dirty="0"/>
              <a:t>Punteggio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9785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0" y="472799"/>
            <a:ext cx="10515600" cy="1325563"/>
          </a:xfrm>
        </p:spPr>
        <p:txBody>
          <a:bodyPr/>
          <a:lstStyle/>
          <a:p>
            <a:r>
              <a:rPr lang="en-US" dirty="0"/>
              <a:t>ANVUR ha </a:t>
            </a:r>
            <a:r>
              <a:rPr lang="en-US" dirty="0" err="1"/>
              <a:t>sottoscritto</a:t>
            </a:r>
            <a:r>
              <a:rPr lang="en-US" dirty="0"/>
              <a:t> </a:t>
            </a:r>
            <a:r>
              <a:rPr lang="en-US" dirty="0" err="1"/>
              <a:t>l’Agreement</a:t>
            </a:r>
            <a:r>
              <a:rPr lang="en-US" dirty="0"/>
              <a:t> on reforming research assessment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9150" y="1660524"/>
            <a:ext cx="10515600" cy="5407026"/>
          </a:xfrm>
        </p:spPr>
        <p:txBody>
          <a:bodyPr>
            <a:normAutofit/>
          </a:bodyPr>
          <a:lstStyle/>
          <a:p>
            <a:r>
              <a:rPr lang="it-IT" sz="1800" dirty="0">
                <a:hlinkClick r:id="rId2"/>
              </a:rPr>
              <a:t>https://www.anvur.it/wp-content/uploads/2022/10/Agreement-on-reforming-Research-Assessment_signed-ANVUR-ITALY.pdf</a:t>
            </a:r>
            <a:endParaRPr lang="it-IT" sz="1800" dirty="0"/>
          </a:p>
          <a:p>
            <a:r>
              <a:rPr lang="it-IT" sz="1800" dirty="0"/>
              <a:t>Core </a:t>
            </a:r>
            <a:r>
              <a:rPr lang="it-IT" sz="1800" dirty="0" err="1"/>
              <a:t>commitments</a:t>
            </a:r>
            <a:r>
              <a:rPr lang="it-IT" sz="1800" dirty="0"/>
              <a:t>:</a:t>
            </a:r>
          </a:p>
          <a:p>
            <a:pPr lvl="1"/>
            <a:r>
              <a:rPr lang="en-US" sz="1400" dirty="0" err="1"/>
              <a:t>Recognise</a:t>
            </a:r>
            <a:r>
              <a:rPr lang="en-US" sz="1400" dirty="0"/>
              <a:t> the diversity of contributions to, and careers in, research in accordance with the needs and nature of the research</a:t>
            </a:r>
          </a:p>
          <a:p>
            <a:pPr lvl="1"/>
            <a:r>
              <a:rPr lang="en-US" sz="1400" b="1" dirty="0"/>
              <a:t>Base research assessment primarily on qualitative evaluation for which peer review is central, supported by responsible use of quantitative indicators</a:t>
            </a:r>
            <a:endParaRPr lang="it-IT" sz="1400" b="1" dirty="0"/>
          </a:p>
          <a:p>
            <a:pPr lvl="1"/>
            <a:r>
              <a:rPr lang="en-US" sz="1400" b="1" dirty="0"/>
              <a:t>Abandon inappropriate uses in research assessment of journal- and publication based metrics, in particular inappropriate uses of Journal Impact Factor (JIF) and h-index</a:t>
            </a:r>
          </a:p>
          <a:p>
            <a:pPr lvl="1"/>
            <a:r>
              <a:rPr lang="en-US" sz="1400" b="1" dirty="0"/>
              <a:t>Avoid the use of rankings of research </a:t>
            </a:r>
            <a:r>
              <a:rPr lang="en-US" sz="1400" b="1" dirty="0" err="1"/>
              <a:t>organisations</a:t>
            </a:r>
            <a:r>
              <a:rPr lang="en-US" sz="1400" b="1" dirty="0"/>
              <a:t> in research assessment</a:t>
            </a:r>
          </a:p>
          <a:p>
            <a:pPr lvl="1"/>
            <a:r>
              <a:rPr lang="en-US" sz="1400" dirty="0"/>
              <a:t>Commit resources to reforming research assessment as is needed to achieve the </a:t>
            </a:r>
            <a:r>
              <a:rPr lang="en-US" sz="1400" dirty="0" err="1"/>
              <a:t>organisational</a:t>
            </a:r>
            <a:r>
              <a:rPr lang="en-US" sz="1400" dirty="0"/>
              <a:t> changes committed to</a:t>
            </a:r>
          </a:p>
          <a:p>
            <a:pPr lvl="1"/>
            <a:r>
              <a:rPr lang="en-US" sz="1400" dirty="0"/>
              <a:t>Review and develop research assessment criteria, tools and processes</a:t>
            </a:r>
          </a:p>
          <a:p>
            <a:pPr lvl="1"/>
            <a:r>
              <a:rPr lang="en-US" sz="1400" dirty="0"/>
              <a:t>Raise awareness of research assessment reform and provide transparent communication, guidance, and training on assessment criteria and processes as well as their use</a:t>
            </a:r>
          </a:p>
          <a:p>
            <a:pPr lvl="1"/>
            <a:r>
              <a:rPr lang="en-US" sz="1400" dirty="0"/>
              <a:t> Exchange practices and experiences to enable mutual learning within and beyond the Coalition</a:t>
            </a:r>
          </a:p>
          <a:p>
            <a:pPr lvl="1"/>
            <a:r>
              <a:rPr lang="en-US" sz="1400" dirty="0"/>
              <a:t> Communicate progress made on adherence to the Principles and implementation of the Commitments</a:t>
            </a:r>
          </a:p>
          <a:p>
            <a:pPr lvl="1"/>
            <a:r>
              <a:rPr lang="en-US" sz="1400" dirty="0"/>
              <a:t>Evaluate practices, criteria and tools based on solid evidence and the state-of-the-art in research on research, and make data openly available for evidence gathering and research</a:t>
            </a:r>
          </a:p>
        </p:txBody>
      </p:sp>
    </p:spTree>
    <p:extLst>
      <p:ext uri="{BB962C8B-B14F-4D97-AF65-F5344CB8AC3E}">
        <p14:creationId xmlns:p14="http://schemas.microsoft.com/office/powerpoint/2010/main" val="343557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CECF892-5A9D-17BD-BBFA-91D3FE027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80609"/>
              </p:ext>
            </p:extLst>
          </p:nvPr>
        </p:nvGraphicFramePr>
        <p:xfrm>
          <a:off x="616484" y="208758"/>
          <a:ext cx="5077047" cy="6335772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3514638">
                  <a:extLst>
                    <a:ext uri="{9D8B030D-6E8A-4147-A177-3AD203B41FA5}">
                      <a16:colId xmlns:a16="http://schemas.microsoft.com/office/drawing/2014/main" val="825913916"/>
                    </a:ext>
                  </a:extLst>
                </a:gridCol>
                <a:gridCol w="1562409">
                  <a:extLst>
                    <a:ext uri="{9D8B030D-6E8A-4147-A177-3AD203B41FA5}">
                      <a16:colId xmlns:a16="http://schemas.microsoft.com/office/drawing/2014/main" val="1488180701"/>
                    </a:ext>
                  </a:extLst>
                </a:gridCol>
              </a:tblGrid>
              <a:tr h="2296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u="none" strike="noStrike" dirty="0">
                          <a:effectLst/>
                          <a:latin typeface="Century Gothic" panose="020B0502020202020204" pitchFamily="34" charset="0"/>
                        </a:rPr>
                        <a:t>0701 - Scienze AGRARIE</a:t>
                      </a:r>
                      <a:endParaRPr lang="it-IT" sz="1100" b="1" i="1" u="none" strike="noStrike" dirty="0">
                        <a:solidFill>
                          <a:srgbClr val="4F81BD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49059"/>
                  </a:ext>
                </a:extLst>
              </a:tr>
              <a:tr h="22968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Cognome e nome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SSD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60430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VIAGGI DAVIDE</a:t>
                      </a:r>
                      <a:endParaRPr lang="it-IT" sz="1100" b="1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AGR/01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06300"/>
                  </a:ext>
                </a:extLst>
              </a:tr>
              <a:tr h="24392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 dirty="0">
                          <a:effectLst/>
                          <a:latin typeface="Century Gothic" panose="020B0502020202020204" pitchFamily="34" charset="0"/>
                        </a:rPr>
                        <a:t>GIULIANI MARCELLA MICHELA</a:t>
                      </a:r>
                      <a:endParaRPr lang="it-IT" sz="11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 dirty="0">
                          <a:effectLst/>
                          <a:latin typeface="Century Gothic" panose="020B0502020202020204" pitchFamily="34" charset="0"/>
                        </a:rPr>
                        <a:t>AGR/02</a:t>
                      </a:r>
                      <a:endParaRPr lang="it-IT" sz="11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218248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TARTARINI STEFANO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AGR/03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043357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>
                          <a:effectLst/>
                          <a:latin typeface="Century Gothic" panose="020B0502020202020204" pitchFamily="34" charset="0"/>
                        </a:rPr>
                        <a:t>DE PASCALE STEFANIA</a:t>
                      </a:r>
                      <a:endParaRPr lang="it-IT" sz="1100" b="1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AGR/04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57583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ALBERTI GIORGIO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AGR/05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41167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MARCHI ENRICO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effectLst/>
                          <a:latin typeface="Century Gothic" panose="020B0502020202020204" pitchFamily="34" charset="0"/>
                        </a:rPr>
                        <a:t>AGR/06</a:t>
                      </a:r>
                      <a:endParaRPr lang="it-IT" sz="11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31354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CARPUTO DOMENICO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AGR/07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78349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SONNANTE GABRIELLA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AGR/07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0147"/>
                  </a:ext>
                </a:extLst>
              </a:tr>
              <a:tr h="24392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 dirty="0">
                          <a:effectLst/>
                          <a:latin typeface="Century Gothic" panose="020B0502020202020204" pitchFamily="34" charset="0"/>
                        </a:rPr>
                        <a:t>LICCIARDELLO FELICIANA</a:t>
                      </a:r>
                      <a:endParaRPr lang="it-IT" sz="11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AGR/08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18055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RAFFAELLI GIUSEPPE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AGR/09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6690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ARCIDIACONO CLAUDIA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67250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ROMANI ROBERTO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49376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 dirty="0">
                          <a:effectLst/>
                          <a:latin typeface="Century Gothic" panose="020B0502020202020204" pitchFamily="34" charset="0"/>
                        </a:rPr>
                        <a:t>DI SERIO FRANCESCO</a:t>
                      </a:r>
                      <a:endParaRPr lang="it-IT" sz="11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04660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NIGRO FRANCO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86868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ESPEN LUCA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82295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MARINARI SARA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923573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VERSARI ANDREA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015806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COSENZA GIANFRANCO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689878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FONTANESI LUCA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62034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AGAZZI ALESSANDRO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176830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ROSSI LUCIANA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2856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DI PALO ROSELLA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48150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PARISI GIULIANA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AGR/20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03782"/>
                  </a:ext>
                </a:extLst>
              </a:tr>
              <a:tr h="24392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DESNEUX NICOLAS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LS8_9,LS9_4,LS8_1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36637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MAGLIULO VINCENZO*</a:t>
                      </a:r>
                      <a:endParaRPr lang="it-IT" sz="1100" b="0" i="0" u="none" strike="noStrike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AGR/02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861671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MINERVINI FABIO*</a:t>
                      </a:r>
                      <a:endParaRPr lang="it-IT" sz="1100" b="0" i="0" u="none" strike="noStrike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AGR/16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57934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THIENE MARA*</a:t>
                      </a:r>
                      <a:endParaRPr lang="it-IT" sz="1100" b="0" i="0" u="none" strike="noStrike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AGR/01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541386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 dirty="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ALAMPRESE CRISTINA*</a:t>
                      </a:r>
                      <a:endParaRPr lang="it-IT" sz="1100" b="0" i="0" u="none" strike="noStrike" dirty="0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AGR/15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98981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MAIORANO GIUSEPPE*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801244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>
                          <a:effectLst/>
                          <a:latin typeface="Century Gothic" panose="020B0502020202020204" pitchFamily="34" charset="0"/>
                        </a:rPr>
                        <a:t>BORIN SARA*</a:t>
                      </a:r>
                      <a:endParaRPr lang="it-IT" sz="11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AGR/16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958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ADBD16B-2CB4-58AE-F9F6-1633A66FC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82981"/>
              </p:ext>
            </p:extLst>
          </p:nvPr>
        </p:nvGraphicFramePr>
        <p:xfrm>
          <a:off x="6137970" y="1894860"/>
          <a:ext cx="5077047" cy="2517192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3514638">
                  <a:extLst>
                    <a:ext uri="{9D8B030D-6E8A-4147-A177-3AD203B41FA5}">
                      <a16:colId xmlns:a16="http://schemas.microsoft.com/office/drawing/2014/main" val="825913916"/>
                    </a:ext>
                  </a:extLst>
                </a:gridCol>
                <a:gridCol w="1562409">
                  <a:extLst>
                    <a:ext uri="{9D8B030D-6E8A-4147-A177-3AD203B41FA5}">
                      <a16:colId xmlns:a16="http://schemas.microsoft.com/office/drawing/2014/main" val="1488180701"/>
                    </a:ext>
                  </a:extLst>
                </a:gridCol>
              </a:tblGrid>
              <a:tr h="2296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0702 - Scienze VETERINARIE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56300"/>
                  </a:ext>
                </a:extLst>
              </a:tr>
              <a:tr h="22968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Cognome e nome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SSD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60430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RADAELLI GIUSEPPE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126330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FORNI MONICA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72391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ROCCABIANCA PAOLA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575652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effectLst/>
                          <a:latin typeface="Century Gothic" panose="020B0502020202020204" pitchFamily="34" charset="0"/>
                        </a:rPr>
                        <a:t>IANIERI ADRIANA</a:t>
                      </a:r>
                      <a:endParaRPr lang="it-IT" sz="1200" b="1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3562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TEMPESTA MARIA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947268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BRUSCHI FABRIZIO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258417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GIORGI MARIO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672687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PROVERBIO DANIELA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245190"/>
                  </a:ext>
                </a:extLst>
              </a:tr>
              <a:tr h="13789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MUTTINI AURELIO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VET/09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17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DELL'AQUILA MARIA ELENA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VET/10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7" marR="1487" marT="1487" marB="2141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23895"/>
                  </a:ext>
                </a:extLst>
              </a:tr>
            </a:tbl>
          </a:graphicData>
        </a:graphic>
      </p:graphicFrame>
      <p:sp>
        <p:nvSpPr>
          <p:cNvPr id="8" name="Titolo 7">
            <a:extLst>
              <a:ext uri="{FF2B5EF4-FFF2-40B4-BE49-F238E27FC236}">
                <a16:creationId xmlns:a16="http://schemas.microsoft.com/office/drawing/2014/main" id="{5F13164A-DF57-0B6B-99FE-A6F1AFCD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531" y="737419"/>
            <a:ext cx="6042836" cy="1325563"/>
          </a:xfrm>
        </p:spPr>
        <p:txBody>
          <a:bodyPr>
            <a:normAutofit/>
          </a:bodyPr>
          <a:lstStyle/>
          <a:p>
            <a:r>
              <a:rPr lang="it-IT" sz="3200" dirty="0"/>
              <a:t>Composizione dei sub-GEV</a:t>
            </a:r>
          </a:p>
        </p:txBody>
      </p:sp>
    </p:spTree>
    <p:extLst>
      <p:ext uri="{BB962C8B-B14F-4D97-AF65-F5344CB8AC3E}">
        <p14:creationId xmlns:p14="http://schemas.microsoft.com/office/powerpoint/2010/main" val="8997786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E5B235D-28F6-4AF0-904D-6BDFC1D61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1" y="5410200"/>
            <a:ext cx="1447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F808AB9-4153-4B02-BC4B-0811430698DB}"/>
              </a:ext>
            </a:extLst>
          </p:cNvPr>
          <p:cNvSpPr/>
          <p:nvPr/>
        </p:nvSpPr>
        <p:spPr>
          <a:xfrm>
            <a:off x="3788833" y="6197491"/>
            <a:ext cx="4988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0" dirty="0">
                <a:effectLst/>
                <a:cs typeface="Calibri" panose="020F0502020204030204" pitchFamily="34" charset="0"/>
              </a:rPr>
              <a:t>stefania.depascale@unina.it</a:t>
            </a: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86F82E11-DDE6-449A-9CBD-EED6F64A3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3" y="4656667"/>
            <a:ext cx="1635609" cy="1143224"/>
          </a:xfrm>
          <a:prstGeom prst="rect">
            <a:avLst/>
          </a:prstGeom>
        </p:spPr>
      </p:pic>
      <p:pic>
        <p:nvPicPr>
          <p:cNvPr id="11266" name="Picture 2" descr="Visualizza immagine di origine">
            <a:extLst>
              <a:ext uri="{FF2B5EF4-FFF2-40B4-BE49-F238E27FC236}">
                <a16:creationId xmlns:a16="http://schemas.microsoft.com/office/drawing/2014/main" id="{88F7FDBE-6C41-4958-8F47-10887DE70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3"/>
          <a:stretch/>
        </p:blipFill>
        <p:spPr bwMode="auto">
          <a:xfrm>
            <a:off x="1861813" y="133323"/>
            <a:ext cx="8538997" cy="6096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6242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CBD0FA9-8958-397E-77A0-9D6F1823A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706215"/>
              </p:ext>
            </p:extLst>
          </p:nvPr>
        </p:nvGraphicFramePr>
        <p:xfrm>
          <a:off x="3542917" y="1302152"/>
          <a:ext cx="4231757" cy="5202110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716900">
                  <a:extLst>
                    <a:ext uri="{9D8B030D-6E8A-4147-A177-3AD203B41FA5}">
                      <a16:colId xmlns:a16="http://schemas.microsoft.com/office/drawing/2014/main" val="3818579833"/>
                    </a:ext>
                  </a:extLst>
                </a:gridCol>
                <a:gridCol w="3514857">
                  <a:extLst>
                    <a:ext uri="{9D8B030D-6E8A-4147-A177-3AD203B41FA5}">
                      <a16:colId xmlns:a16="http://schemas.microsoft.com/office/drawing/2014/main" val="932708159"/>
                    </a:ext>
                  </a:extLst>
                </a:gridCol>
              </a:tblGrid>
              <a:tr h="1900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Settori scientifico-disciplinari della </a:t>
                      </a:r>
                      <a:r>
                        <a:rPr lang="it-IT" sz="12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SubArea</a:t>
                      </a:r>
                      <a:r>
                        <a:rPr lang="it-IT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AGR</a:t>
                      </a:r>
                      <a:endParaRPr lang="it-IT" sz="12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44632"/>
                  </a:ext>
                </a:extLst>
              </a:tr>
              <a:tr h="3181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Codice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Denominazione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4136442692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AGR/01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Economia ed Estimo Rurale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1250516804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AGR/02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Agronomia e Coltivazioni Erbacee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1900845093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AGR/03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Arboricoltura Generale e Coltivazioni Arboree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1637749274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AGR/04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Orticoltura e Floricoltura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20811578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AGR/05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Assestamento Forestale e Selvicoltura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750442992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AGR/06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Tecnologia Del Legno e Utilizzazioni Forestali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1467559358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AGR/07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Genetica Agraria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3996833805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AGR/08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Idraulica Agraria e Sistemazioni Idraulico-Forestali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2935286144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AGR/09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Meccanica Agraria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1637831930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AGR/10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Costruzioni Rurali e Territorio Agroforestale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1809354409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AGR/11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Entomologia Generale e Applicata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3167721452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AGR/12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Patologia Vegetale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1938207774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AGR/13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Chimica Agraria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626191410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AGR/14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Pedologia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96994977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AGR/15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Scienze e Tecnologie Alimentari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2575652907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AGR/16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Microbiologia Agraria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231996385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AGR/17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Zootecnica Generale e Miglioramento Genetico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3337935303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AGR/18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Nutrizione e Alimentazione Animale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1701020519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AGR/19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Zootecnica Speciale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1931058049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AGR/20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Zoocolture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1253604753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258EE93-FCB3-DCBD-6D3A-2275374AD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11905"/>
              </p:ext>
            </p:extLst>
          </p:nvPr>
        </p:nvGraphicFramePr>
        <p:xfrm>
          <a:off x="420972" y="1302152"/>
          <a:ext cx="3063967" cy="5051735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527684">
                  <a:extLst>
                    <a:ext uri="{9D8B030D-6E8A-4147-A177-3AD203B41FA5}">
                      <a16:colId xmlns:a16="http://schemas.microsoft.com/office/drawing/2014/main" val="3071286329"/>
                    </a:ext>
                  </a:extLst>
                </a:gridCol>
                <a:gridCol w="2536283">
                  <a:extLst>
                    <a:ext uri="{9D8B030D-6E8A-4147-A177-3AD203B41FA5}">
                      <a16:colId xmlns:a16="http://schemas.microsoft.com/office/drawing/2014/main" val="1144931613"/>
                    </a:ext>
                  </a:extLst>
                </a:gridCol>
              </a:tblGrid>
              <a:tr h="2539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Settori Concorsuali dell'Area</a:t>
                      </a:r>
                      <a:endParaRPr lang="it-IT" sz="10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196575"/>
                  </a:ext>
                </a:extLst>
              </a:tr>
              <a:tr h="4445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Codice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Denominazione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4166676572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07/A1 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Economia Agraria ed Estimo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2613245326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07/B1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Agronomia e Sistemi Colturali Erbacei ed Ortofloricoli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3195027437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07/B2 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 dirty="0">
                          <a:effectLst/>
                          <a:latin typeface="Century Gothic" panose="020B0502020202020204" pitchFamily="34" charset="0"/>
                        </a:rPr>
                        <a:t>Scienze e Tecnologie dei Sistemi Arborei e Forestali</a:t>
                      </a:r>
                      <a:endParaRPr lang="it-IT" sz="10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472671127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07/C1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Ingegneria Agraria, Forestale e dei Biosistemi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2972271427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07/D1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 dirty="0">
                          <a:effectLst/>
                          <a:latin typeface="Century Gothic" panose="020B0502020202020204" pitchFamily="34" charset="0"/>
                        </a:rPr>
                        <a:t>Patologia Vegetale ed Entomologia</a:t>
                      </a:r>
                      <a:endParaRPr lang="it-IT" sz="10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3849819796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07/E1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 dirty="0">
                          <a:effectLst/>
                          <a:latin typeface="Century Gothic" panose="020B0502020202020204" pitchFamily="34" charset="0"/>
                        </a:rPr>
                        <a:t>Chimica Agraria, Genetica Agraria e Pedologia</a:t>
                      </a:r>
                      <a:endParaRPr lang="it-IT" sz="10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155945542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07/F1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Scienze e Tecnologie Alimentari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786066809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07/F2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Microbiologia Agraria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927897293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07/G1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Scienze e Tecnologie Animali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4246284908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07/H1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Anatomia e Fisiologia Veterinaria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418035304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07/H2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 dirty="0">
                          <a:effectLst/>
                          <a:latin typeface="Century Gothic" panose="020B0502020202020204" pitchFamily="34" charset="0"/>
                        </a:rPr>
                        <a:t>Patologia Veterinaria e Ispezione degli Alimenti di Origine Animale</a:t>
                      </a:r>
                      <a:endParaRPr lang="it-IT" sz="10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3511287306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07/H3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Malattie Infettive e Parassitarie degli Animali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1614228174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07/H4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 dirty="0">
                          <a:effectLst/>
                          <a:latin typeface="Century Gothic" panose="020B0502020202020204" pitchFamily="34" charset="0"/>
                        </a:rPr>
                        <a:t>Clinica Medica e Farmacologia Veterinaria</a:t>
                      </a:r>
                      <a:endParaRPr lang="it-IT" sz="10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3288849510"/>
                  </a:ext>
                </a:extLst>
              </a:tr>
              <a:tr h="2042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07/H5</a:t>
                      </a:r>
                      <a:endParaRPr lang="it-IT" sz="10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u="none" strike="noStrike" dirty="0">
                          <a:effectLst/>
                          <a:latin typeface="Century Gothic" panose="020B0502020202020204" pitchFamily="34" charset="0"/>
                        </a:rPr>
                        <a:t>Cliniche Chirurgica e Ostetrica Veterinaria</a:t>
                      </a:r>
                      <a:endParaRPr lang="it-IT" sz="10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75" marR="3175" marT="3175" anchor="ctr"/>
                </a:tc>
                <a:extLst>
                  <a:ext uri="{0D108BD9-81ED-4DB2-BD59-A6C34878D82A}">
                    <a16:rowId xmlns:a16="http://schemas.microsoft.com/office/drawing/2014/main" val="1004134852"/>
                  </a:ext>
                </a:extLst>
              </a:tr>
            </a:tbl>
          </a:graphicData>
        </a:graphic>
      </p:graphicFrame>
      <p:sp>
        <p:nvSpPr>
          <p:cNvPr id="7" name="Titolo 6">
            <a:extLst>
              <a:ext uri="{FF2B5EF4-FFF2-40B4-BE49-F238E27FC236}">
                <a16:creationId xmlns:a16="http://schemas.microsoft.com/office/drawing/2014/main" id="{D0976684-3EED-0BDA-22DA-855363C8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8" y="309477"/>
            <a:ext cx="10515600" cy="1325563"/>
          </a:xfrm>
        </p:spPr>
        <p:txBody>
          <a:bodyPr/>
          <a:lstStyle/>
          <a:p>
            <a:r>
              <a:rPr lang="it-IT" dirty="0"/>
              <a:t>Delimitazione dell’Area GEV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C24F49B6-D147-0BA1-AF54-3B1EF2D92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48827"/>
              </p:ext>
            </p:extLst>
          </p:nvPr>
        </p:nvGraphicFramePr>
        <p:xfrm>
          <a:off x="7832652" y="1302152"/>
          <a:ext cx="4199860" cy="3050580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723309">
                  <a:extLst>
                    <a:ext uri="{9D8B030D-6E8A-4147-A177-3AD203B41FA5}">
                      <a16:colId xmlns:a16="http://schemas.microsoft.com/office/drawing/2014/main" val="3818579833"/>
                    </a:ext>
                  </a:extLst>
                </a:gridCol>
                <a:gridCol w="3476551">
                  <a:extLst>
                    <a:ext uri="{9D8B030D-6E8A-4147-A177-3AD203B41FA5}">
                      <a16:colId xmlns:a16="http://schemas.microsoft.com/office/drawing/2014/main" val="932708159"/>
                    </a:ext>
                  </a:extLst>
                </a:gridCol>
              </a:tblGrid>
              <a:tr h="1900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Settori scientifico-disciplinari della </a:t>
                      </a:r>
                      <a:r>
                        <a:rPr lang="it-IT" sz="12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SubArea</a:t>
                      </a:r>
                      <a:r>
                        <a:rPr lang="it-IT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VET</a:t>
                      </a:r>
                      <a:endParaRPr lang="it-IT" sz="12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44632"/>
                  </a:ext>
                </a:extLst>
              </a:tr>
              <a:tr h="3181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Codice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Denominazione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4136442692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VET/01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Anatomia Degli Animali Domestici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3347997055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VET/02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Fisiologia Veterinaria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640470373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VET/03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Patologia Generale e Anatomia Patologica Veterinaria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1730944784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VET/04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Ispezione Degli Alimenti di Origine Animale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3416957274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VET/05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Malattie Infettive degli Animali Domestici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1354296433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VET/06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Parassitologia e Malattie Parassitarie degli Animali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3473201903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VET/07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Farmacologia e Tossicologia Veterinaria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3236481758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VET/08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Clinica Medica Veterinaria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3281567659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VET/09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Clinica Chirurgica Veterinaria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739415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VET/10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Clinica Ostetrica e Ginecologia Veterinaria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6" marR="2096" marT="2096" marB="30177" anchor="ctr"/>
                </a:tc>
                <a:extLst>
                  <a:ext uri="{0D108BD9-81ED-4DB2-BD59-A6C34878D82A}">
                    <a16:rowId xmlns:a16="http://schemas.microsoft.com/office/drawing/2014/main" val="1069450251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BF2858E0-DEA9-9693-D6AE-31465099045D}"/>
              </a:ext>
            </a:extLst>
          </p:cNvPr>
          <p:cNvSpPr/>
          <p:nvPr/>
        </p:nvSpPr>
        <p:spPr>
          <a:xfrm>
            <a:off x="8729099" y="4468244"/>
            <a:ext cx="21339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14 SC</a:t>
            </a:r>
          </a:p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 SSD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85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480B0F7-275F-8CC0-EB52-D359AA0DD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68144"/>
              </p:ext>
            </p:extLst>
          </p:nvPr>
        </p:nvGraphicFramePr>
        <p:xfrm>
          <a:off x="881016" y="609600"/>
          <a:ext cx="10774018" cy="5817480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1084450">
                  <a:extLst>
                    <a:ext uri="{9D8B030D-6E8A-4147-A177-3AD203B41FA5}">
                      <a16:colId xmlns:a16="http://schemas.microsoft.com/office/drawing/2014/main" val="702881096"/>
                    </a:ext>
                  </a:extLst>
                </a:gridCol>
                <a:gridCol w="9689568">
                  <a:extLst>
                    <a:ext uri="{9D8B030D-6E8A-4147-A177-3AD203B41FA5}">
                      <a16:colId xmlns:a16="http://schemas.microsoft.com/office/drawing/2014/main" val="4084311335"/>
                    </a:ext>
                  </a:extLst>
                </a:gridCol>
              </a:tblGrid>
              <a:tr h="689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Settori </a:t>
                      </a:r>
                      <a:r>
                        <a:rPr lang="it-IT" sz="12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European</a:t>
                      </a:r>
                      <a:r>
                        <a:rPr lang="it-IT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r>
                        <a:rPr lang="it-IT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Council</a:t>
                      </a:r>
                      <a:r>
                        <a:rPr lang="it-IT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dell'Area07</a:t>
                      </a:r>
                      <a:endParaRPr lang="it-IT" sz="12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991557"/>
                  </a:ext>
                </a:extLst>
              </a:tr>
              <a:tr h="1207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Codice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Denominazione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484018861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LS2_1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Molecular genetics, reverse genetics, forward genetics, genome editing </a:t>
                      </a:r>
                      <a:endParaRPr lang="en-US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389752076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LS2_3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Quantitative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genetics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386411001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LS2_5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Epigenetics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and gene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regulation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4211439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LS2_6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Genomics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(e.g. comparative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genomics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functional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genomics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)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938016708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LS2_7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Metagenomics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928331384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LS2_8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Transcriptomics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560867275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LS2_9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Proteomics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605018760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LS2_10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Metabolomics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33884669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LS2_11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Glycomics/Lipidomics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016681165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LS2_12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Bioinformatics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322328373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LS2_14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Biostatistics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588829633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LS2_15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Systems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biology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240413882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LS3_1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Morphology and functional imaging of cells and tissues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911793969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LS3_9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Developmental genetics in animals and plants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187572086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LS3_10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Embryology and pattern formation in animals and plants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729810632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LS3_11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Tissue organisation and morphogenesis in animals and plants (including biophysical approaches)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171414372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LS3_12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Stem cell biology in development, tissue regeneration and ageing, and fundamental aspects of stem cell-based therapies </a:t>
                      </a:r>
                      <a:endParaRPr lang="en-US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455162086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LS4_1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Organ physiology and pathophysiology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846943526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LS4_2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Comparative physiology and pathophysiology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281139051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LS4_3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Molecular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aspects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endocrinology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939562486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LS5_1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Neural cell function, communication and signalling, neurotransmission in neuronal and/or glial cells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456433819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LS5_3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Neuronal development, plasticity and regeneration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392833656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LS6_1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Innate immunity in animals and plants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965367063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LS6_4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Immunological mechanisms in disease (e.g. autoimmunity, allergy, transplantation immunology, tumour immunology)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594386825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LS6_5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Biology of pathogens (e.g. bacteria, viruses, parasites, fungi)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202314766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LS6_6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Mechanisms of infection (e.g. transmission, virulence factors, host </a:t>
                      </a:r>
                      <a:r>
                        <a:rPr lang="en-US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defences</a:t>
                      </a:r>
                      <a:r>
                        <a:rPr lang="en-US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, immunity to pathogens, molecular pathogenesis) </a:t>
                      </a:r>
                      <a:endParaRPr lang="en-US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461636201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LS6_7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Biological basis of prevention and treatment of infection (e.g. infection natural cycle, reservoirs, vectors, vaccines, antimicrobials) </a:t>
                      </a:r>
                      <a:endParaRPr lang="en-US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846195841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LS6_8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Infectious diseases in animals and plants </a:t>
                      </a:r>
                      <a:endParaRPr lang="en-US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634313557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8FD55831-4BE6-9BB4-5C64-A56BCD25BEE4}"/>
              </a:ext>
            </a:extLst>
          </p:cNvPr>
          <p:cNvSpPr/>
          <p:nvPr/>
        </p:nvSpPr>
        <p:spPr>
          <a:xfrm>
            <a:off x="6220999" y="1525195"/>
            <a:ext cx="55499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75 codici ERC</a:t>
            </a:r>
          </a:p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47 LS; 13 PE; 15 SH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0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480B0F7-275F-8CC0-EB52-D359AA0DD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01824"/>
              </p:ext>
            </p:extLst>
          </p:nvPr>
        </p:nvGraphicFramePr>
        <p:xfrm>
          <a:off x="972392" y="815594"/>
          <a:ext cx="10733619" cy="5784372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1044051">
                  <a:extLst>
                    <a:ext uri="{9D8B030D-6E8A-4147-A177-3AD203B41FA5}">
                      <a16:colId xmlns:a16="http://schemas.microsoft.com/office/drawing/2014/main" val="702881096"/>
                    </a:ext>
                  </a:extLst>
                </a:gridCol>
                <a:gridCol w="9689568">
                  <a:extLst>
                    <a:ext uri="{9D8B030D-6E8A-4147-A177-3AD203B41FA5}">
                      <a16:colId xmlns:a16="http://schemas.microsoft.com/office/drawing/2014/main" val="4084311335"/>
                    </a:ext>
                  </a:extLst>
                </a:gridCol>
              </a:tblGrid>
              <a:tr h="689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Settori </a:t>
                      </a:r>
                      <a:r>
                        <a:rPr lang="it-IT" sz="12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European</a:t>
                      </a:r>
                      <a:r>
                        <a:rPr lang="it-IT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r>
                        <a:rPr lang="it-IT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Council</a:t>
                      </a:r>
                      <a:r>
                        <a:rPr lang="it-IT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dell'Area</a:t>
                      </a:r>
                      <a:endParaRPr lang="it-IT" sz="12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991557"/>
                  </a:ext>
                </a:extLst>
              </a:tr>
              <a:tr h="1207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Codice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Denominazione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484018861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LS7_4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Pharmacology and pharmacogenomics (including drug discovery and design, drug delivery and therapy, toxicology) </a:t>
                      </a:r>
                      <a:endParaRPr lang="en-US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773594974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LS7_5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Applied gene and cell therapies, regenerative medicine </a:t>
                      </a:r>
                      <a:endParaRPr lang="en-US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773022453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LS7_8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Epidemiology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and public health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198478689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LS7_9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Environmental health, occupational medicine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222494090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LS8_1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Ecosystem and community ecology, macroecology </a:t>
                      </a:r>
                      <a:endParaRPr lang="en-US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007266763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LS8_2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Biodiversity, conservation biology, conservation genetics </a:t>
                      </a:r>
                      <a:endParaRPr lang="en-US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4079090800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LS8_3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Population biology, population dynamics, population genetics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360111468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LS8_4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Evolutionary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ecology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618521011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LS8_5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Evolutionary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genetics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501235621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LS8_11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Marine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biology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ecology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882800544"/>
                  </a:ext>
                </a:extLst>
              </a:tr>
              <a:tr h="1733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LS9_1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Applied biotechnology (including transgenic organisms, applied genetics and genomics, biosensors, bioreactors, microbiology, bioactive compounds) </a:t>
                      </a:r>
                      <a:endParaRPr lang="en-US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87391955"/>
                  </a:ext>
                </a:extLst>
              </a:tr>
              <a:tr h="1733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LS9_2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Applied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bioengineering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synthetic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biology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chemical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biology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nanobiotechnology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metabolic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engineering,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protein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glyco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-engineering,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tissue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 engineering,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biocatalysis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biomimetics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452177285"/>
                  </a:ext>
                </a:extLst>
              </a:tr>
              <a:tr h="1733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LS9_3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Applied animal sciences (including animal breeding, veterinary sciences, animal husbandry, animal welfare, aquaculture, fisheries, insect gene drive) </a:t>
                      </a:r>
                      <a:endParaRPr lang="en-US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729712220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LS9_4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Applied plant sciences (including crop production, plant breeding, agroecology, forestry, soil biology)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242141267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LS9_5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Food sciences (including food technology, food safety, nutrition)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882961433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LS9_6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Biomass production and utilisation, biofuels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148125332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LS9_7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Environmental biotechnology (including bioindicators, bioremediation, biodegradation)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518092203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LS9_8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Biohazards (including biological containment, biosafety, biosecurity)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088060586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LS9_9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Marine biotechnology (including marine bioproducts, feed resources, genome mining)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053174162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PE5_7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Biomaterials, biomaterials synthesis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4154254311"/>
                  </a:ext>
                </a:extLst>
              </a:tr>
              <a:tr h="68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PE7_10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Robotics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053522014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PE7_11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Components and systems for applications (in e.g. medicine, biology, environment)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534360303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PE8_3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  <a:latin typeface="Century Gothic" panose="020B0502020202020204" pitchFamily="34" charset="0"/>
                        </a:rPr>
                        <a:t>Civil engineering, architecture, maritime/hydraulic engineering, geotechnics, waste treatment </a:t>
                      </a:r>
                      <a:endParaRPr lang="en-US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81153038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PE8_8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Materials engineering (biomaterials, metals, ceramics, polymers, composites, etc.)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848139722"/>
                  </a:ext>
                </a:extLst>
              </a:tr>
              <a:tr h="121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>
                          <a:effectLst/>
                          <a:latin typeface="Century Gothic" panose="020B0502020202020204" pitchFamily="34" charset="0"/>
                        </a:rPr>
                        <a:t>PE8_10 </a:t>
                      </a:r>
                      <a:endParaRPr lang="it-IT" sz="12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Industrial design (product design,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ergonomics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, man-machine </a:t>
                      </a:r>
                      <a:r>
                        <a:rPr lang="it-IT" sz="12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interfaces</a:t>
                      </a:r>
                      <a:r>
                        <a:rPr lang="it-IT" sz="1200" b="0" u="none" strike="noStrike" dirty="0">
                          <a:effectLst/>
                          <a:latin typeface="Century Gothic" panose="020B0502020202020204" pitchFamily="34" charset="0"/>
                        </a:rPr>
                        <a:t>, etc.) </a:t>
                      </a:r>
                      <a:endParaRPr lang="it-IT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23670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0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480B0F7-275F-8CC0-EB52-D359AA0DD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15458"/>
              </p:ext>
            </p:extLst>
          </p:nvPr>
        </p:nvGraphicFramePr>
        <p:xfrm>
          <a:off x="1112072" y="868096"/>
          <a:ext cx="10091188" cy="5502960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981562">
                  <a:extLst>
                    <a:ext uri="{9D8B030D-6E8A-4147-A177-3AD203B41FA5}">
                      <a16:colId xmlns:a16="http://schemas.microsoft.com/office/drawing/2014/main" val="702881096"/>
                    </a:ext>
                  </a:extLst>
                </a:gridCol>
                <a:gridCol w="9109626">
                  <a:extLst>
                    <a:ext uri="{9D8B030D-6E8A-4147-A177-3AD203B41FA5}">
                      <a16:colId xmlns:a16="http://schemas.microsoft.com/office/drawing/2014/main" val="4084311335"/>
                    </a:ext>
                  </a:extLst>
                </a:gridCol>
              </a:tblGrid>
              <a:tr h="2292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Settori </a:t>
                      </a:r>
                      <a:r>
                        <a:rPr lang="it-IT" sz="14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European</a:t>
                      </a:r>
                      <a:r>
                        <a:rPr lang="it-IT" sz="1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4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r>
                        <a:rPr lang="it-IT" sz="1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4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Council</a:t>
                      </a:r>
                      <a:r>
                        <a:rPr lang="it-IT" sz="1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dell'Area</a:t>
                      </a:r>
                      <a:endParaRPr lang="it-IT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991557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Codice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Denominazione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484018861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PE8_13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effectLst/>
                          <a:latin typeface="Century Gothic" panose="020B0502020202020204" pitchFamily="34" charset="0"/>
                        </a:rPr>
                        <a:t>Industrial </a:t>
                      </a:r>
                      <a:r>
                        <a:rPr lang="it-IT" sz="14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bioengineering</a:t>
                      </a:r>
                      <a:r>
                        <a:rPr lang="it-IT" sz="1400" b="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775269952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PE10_3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Climatology and climate change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590689585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PE10_4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  <a:latin typeface="Century Gothic" panose="020B0502020202020204" pitchFamily="34" charset="0"/>
                        </a:rPr>
                        <a:t>Terrestrial ecology, land cover change </a:t>
                      </a:r>
                      <a:endParaRPr lang="en-US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566263681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PE10_9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Biogeochemistry, biogeochemical cycles, environmental chemistry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884418107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PE10_12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  <a:latin typeface="Century Gothic" panose="020B0502020202020204" pitchFamily="34" charset="0"/>
                        </a:rPr>
                        <a:t>Sedimentology, soil science, palaeontology, earth evolution </a:t>
                      </a:r>
                      <a:endParaRPr lang="en-US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307033001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PE10_14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  <a:latin typeface="Century Gothic" panose="020B0502020202020204" pitchFamily="34" charset="0"/>
                        </a:rPr>
                        <a:t>Earth observations from space/remote sensing </a:t>
                      </a:r>
                      <a:endParaRPr lang="en-US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442156444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PE10_17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  <a:latin typeface="Century Gothic" panose="020B0502020202020204" pitchFamily="34" charset="0"/>
                        </a:rPr>
                        <a:t>Hydrology, hydrogeology, engineering and environmental geology, water and soil pollution </a:t>
                      </a:r>
                      <a:endParaRPr lang="en-US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53270473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SH1_2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  <a:latin typeface="Century Gothic" panose="020B0502020202020204" pitchFamily="34" charset="0"/>
                        </a:rPr>
                        <a:t>International management; international trade; international business; spatial economics </a:t>
                      </a:r>
                      <a:endParaRPr lang="en-US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798634892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SH1_3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  <a:latin typeface="Century Gothic" panose="020B0502020202020204" pitchFamily="34" charset="0"/>
                        </a:rPr>
                        <a:t>Development economics, health economics, education economics </a:t>
                      </a:r>
                      <a:endParaRPr lang="en-US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719284768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SH1_7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Behavioural economics; experimental economics; neuro-economics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197612499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SH1_10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  <a:latin typeface="Century Gothic" panose="020B0502020202020204" pitchFamily="34" charset="0"/>
                        </a:rPr>
                        <a:t>Management; marketing; organisational behaviour; operations management </a:t>
                      </a:r>
                      <a:endParaRPr lang="en-US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089931711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SH1_11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  <a:latin typeface="Century Gothic" panose="020B0502020202020204" pitchFamily="34" charset="0"/>
                        </a:rPr>
                        <a:t>Technological change, innovation, research &amp; development </a:t>
                      </a:r>
                      <a:endParaRPr lang="en-US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738937181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SH1_12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Agricultural economics; energy economics; environmental economics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164327049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SH1_13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  <a:latin typeface="Century Gothic" panose="020B0502020202020204" pitchFamily="34" charset="0"/>
                        </a:rPr>
                        <a:t>Public economics; political economics; law and economics </a:t>
                      </a:r>
                      <a:endParaRPr lang="en-US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701162746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SH2_6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Sustainability sciences, environment and resources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169606244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SH2_7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  <a:latin typeface="Century Gothic" panose="020B0502020202020204" pitchFamily="34" charset="0"/>
                        </a:rPr>
                        <a:t>Environmental and climate change, societal impact and policy </a:t>
                      </a:r>
                      <a:endParaRPr lang="en-US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409915740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SH2_8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Energy, transportation and mobility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593840707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SH2_9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  <a:latin typeface="Century Gothic" panose="020B0502020202020204" pitchFamily="34" charset="0"/>
                        </a:rPr>
                        <a:t>Urban, regional and rural studies </a:t>
                      </a:r>
                      <a:endParaRPr lang="en-US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4118029492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SH2_10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  <a:latin typeface="Century Gothic" panose="020B0502020202020204" pitchFamily="34" charset="0"/>
                        </a:rPr>
                        <a:t>Land use and regional planning </a:t>
                      </a:r>
                      <a:endParaRPr lang="en-US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921561234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SH2_11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  <a:latin typeface="Century Gothic" panose="020B0502020202020204" pitchFamily="34" charset="0"/>
                        </a:rPr>
                        <a:t>Human, economic and social geography </a:t>
                      </a:r>
                      <a:endParaRPr lang="en-US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2371812827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 dirty="0">
                          <a:effectLst/>
                          <a:latin typeface="Century Gothic" panose="020B0502020202020204" pitchFamily="34" charset="0"/>
                        </a:rPr>
                        <a:t>SH2_12 </a:t>
                      </a:r>
                      <a:endParaRPr lang="it-IT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  <a:latin typeface="Century Gothic" panose="020B0502020202020204" pitchFamily="34" charset="0"/>
                        </a:rPr>
                        <a:t>GIS, spatial analysis; big data in political, geographical and legal studies </a:t>
                      </a:r>
                      <a:endParaRPr lang="en-US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740421124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effectLst/>
                          <a:latin typeface="Century Gothic" panose="020B0502020202020204" pitchFamily="34" charset="0"/>
                        </a:rPr>
                        <a:t>SH5_8 </a:t>
                      </a:r>
                      <a:endParaRPr lang="it-IT" sz="14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  <a:latin typeface="Century Gothic" panose="020B0502020202020204" pitchFamily="34" charset="0"/>
                        </a:rPr>
                        <a:t>Cultural studies, cultural identities and memories, cultural heritage </a:t>
                      </a:r>
                      <a:endParaRPr lang="en-US" sz="14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7" marR="717" marT="717" marB="10319" anchor="ctr"/>
                </a:tc>
                <a:extLst>
                  <a:ext uri="{0D108BD9-81ED-4DB2-BD59-A6C34878D82A}">
                    <a16:rowId xmlns:a16="http://schemas.microsoft.com/office/drawing/2014/main" val="3607647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189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6871</Words>
  <Application>Microsoft Office PowerPoint</Application>
  <PresentationFormat>Widescreen</PresentationFormat>
  <Paragraphs>1083</Paragraphs>
  <Slides>50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Century Gothic</vt:lpstr>
      <vt:lpstr>Tema di Office</vt:lpstr>
      <vt:lpstr>Presentazione standard di PowerPoint</vt:lpstr>
      <vt:lpstr>Gruppo di Esperti della Valutazione (GEV) - Area Scienze Agrarie e Veterinarie (07)</vt:lpstr>
      <vt:lpstr>Cronoprogramma dei lavori</vt:lpstr>
      <vt:lpstr>Composizione del GEV07</vt:lpstr>
      <vt:lpstr>Composizione dei sub-GEV</vt:lpstr>
      <vt:lpstr>Delimitazione dell’Area GEV</vt:lpstr>
      <vt:lpstr>Presentazione standard di PowerPoint</vt:lpstr>
      <vt:lpstr>Presentazione standard di PowerPoint</vt:lpstr>
      <vt:lpstr>Presentazione standard di PowerPoint</vt:lpstr>
      <vt:lpstr>I prodotti</vt:lpstr>
      <vt:lpstr>Attribuzione dei prodotti di ricerca al GEV07</vt:lpstr>
      <vt:lpstr>Attribuzione prodotti ai componenti GEV</vt:lpstr>
      <vt:lpstr>Filtri disponibili</vt:lpstr>
      <vt:lpstr>Maschera assegnazione prodotti</vt:lpstr>
      <vt:lpstr>Assegnazione dei prodotti</vt:lpstr>
      <vt:lpstr>Prodotti gestiti SubGEV AGR</vt:lpstr>
      <vt:lpstr>Prodotti gestiti SubGEV VET</vt:lpstr>
      <vt:lpstr>La fase di gestione del prodotto</vt:lpstr>
      <vt:lpstr>La fase di valutazione</vt:lpstr>
      <vt:lpstr>La fase di gestione del prodotto</vt:lpstr>
      <vt:lpstr>Revisori esterni</vt:lpstr>
      <vt:lpstr>Revisori</vt:lpstr>
      <vt:lpstr>Assegnazione del prodotto al revisore esterno</vt:lpstr>
      <vt:lpstr>Il giudizio di qualità</vt:lpstr>
      <vt:lpstr>Classi di merito</vt:lpstr>
      <vt:lpstr>Come si valutava</vt:lpstr>
      <vt:lpstr>La valutazione tramite peer review</vt:lpstr>
      <vt:lpstr>Valutazione con peer review informata</vt:lpstr>
      <vt:lpstr>L’algoritmo</vt:lpstr>
      <vt:lpstr>Valutazione con peer review informata</vt:lpstr>
      <vt:lpstr>I dati citazionali</vt:lpstr>
      <vt:lpstr>Visualizzazioni</vt:lpstr>
      <vt:lpstr>La fase di revisione</vt:lpstr>
      <vt:lpstr>Interfaccia indici citazionali internazionali</vt:lpstr>
      <vt:lpstr>La scheda di valutazione</vt:lpstr>
      <vt:lpstr>Equivalenza tra punteggi e livello di qualificazione del criterio</vt:lpstr>
      <vt:lpstr>Originalità</vt:lpstr>
      <vt:lpstr>Rigore metodologico</vt:lpstr>
      <vt:lpstr>Impatto</vt:lpstr>
      <vt:lpstr>Conclusione lavori</vt:lpstr>
      <vt:lpstr>Osservazioni generali</vt:lpstr>
      <vt:lpstr>Considerazioni finali</vt:lpstr>
      <vt:lpstr>I risultati dell’Area07</vt:lpstr>
      <vt:lpstr>Rispetto alle altre aree</vt:lpstr>
      <vt:lpstr>Percentuale di prodotti per settore e classe</vt:lpstr>
      <vt:lpstr>Distribuzione punteggio medio per settore</vt:lpstr>
      <vt:lpstr>Punteggio medio per profilo (a=permanente; b) neoassunti/neopromossi) e settore</vt:lpstr>
      <vt:lpstr>Valutazione media (I=v/n) in relazione al numero di prodotti attesi (tutti i settori e sedi)</vt:lpstr>
      <vt:lpstr>ANVUR ha sottoscritto l’Agreement on reforming research assessment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2022-10-26T09:48:11Z</dcterms:created>
  <dcterms:modified xsi:type="dcterms:W3CDTF">2022-10-28T06:50:58Z</dcterms:modified>
</cp:coreProperties>
</file>